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4" r:id="rId3"/>
    <p:sldId id="282" r:id="rId4"/>
    <p:sldId id="277" r:id="rId5"/>
    <p:sldId id="278" r:id="rId6"/>
    <p:sldId id="279" r:id="rId7"/>
    <p:sldId id="280" r:id="rId8"/>
    <p:sldId id="270" r:id="rId9"/>
    <p:sldId id="271" r:id="rId10"/>
    <p:sldId id="272" r:id="rId11"/>
    <p:sldId id="258" r:id="rId12"/>
    <p:sldId id="259" r:id="rId13"/>
    <p:sldId id="260" r:id="rId14"/>
    <p:sldId id="261" r:id="rId15"/>
    <p:sldId id="273" r:id="rId16"/>
    <p:sldId id="274" r:id="rId17"/>
    <p:sldId id="275" r:id="rId18"/>
    <p:sldId id="276" r:id="rId19"/>
    <p:sldId id="263" r:id="rId20"/>
    <p:sldId id="265" r:id="rId21"/>
    <p:sldId id="284" r:id="rId22"/>
    <p:sldId id="285" r:id="rId23"/>
    <p:sldId id="286" r:id="rId24"/>
    <p:sldId id="287" r:id="rId25"/>
    <p:sldId id="288" r:id="rId26"/>
    <p:sldId id="257" r:id="rId27"/>
    <p:sldId id="267" r:id="rId28"/>
    <p:sldId id="262" r:id="rId29"/>
    <p:sldId id="281" r:id="rId3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6" autoAdjust="0"/>
    <p:restoredTop sz="94660"/>
  </p:normalViewPr>
  <p:slideViewPr>
    <p:cSldViewPr snapToGrid="0">
      <p:cViewPr varScale="1">
        <p:scale>
          <a:sx n="95" d="100"/>
          <a:sy n="95" d="100"/>
        </p:scale>
        <p:origin x="20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A7DAEB0-1447-663C-1DA8-247180482A78}"/>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FC409F75-71C5-3DF6-7E4E-6D7C5881BA4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0FED04F7-0FCF-6525-8DCA-D8C8B18C084F}"/>
              </a:ext>
            </a:extLst>
          </p:cNvPr>
          <p:cNvSpPr>
            <a:spLocks noGrp="1"/>
          </p:cNvSpPr>
          <p:nvPr>
            <p:ph type="dt" sz="half" idx="10"/>
          </p:nvPr>
        </p:nvSpPr>
        <p:spPr/>
        <p:txBody>
          <a:bodyPr/>
          <a:lstStyle/>
          <a:p>
            <a:fld id="{EA7CACEF-EED4-4EFC-B9CA-FF0C5427E3FB}" type="datetimeFigureOut">
              <a:rPr lang="zh-CN" altLang="en-US" smtClean="0"/>
              <a:t>2023/4/16</a:t>
            </a:fld>
            <a:endParaRPr lang="zh-CN" altLang="en-US"/>
          </a:p>
        </p:txBody>
      </p:sp>
      <p:sp>
        <p:nvSpPr>
          <p:cNvPr id="5" name="页脚占位符 4">
            <a:extLst>
              <a:ext uri="{FF2B5EF4-FFF2-40B4-BE49-F238E27FC236}">
                <a16:creationId xmlns:a16="http://schemas.microsoft.com/office/drawing/2014/main" id="{EFA9CE3B-9B6F-BE35-2E54-879F4F42112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E7576DF8-7BDF-D823-8D01-38A469DBA11F}"/>
              </a:ext>
            </a:extLst>
          </p:cNvPr>
          <p:cNvSpPr>
            <a:spLocks noGrp="1"/>
          </p:cNvSpPr>
          <p:nvPr>
            <p:ph type="sldNum" sz="quarter" idx="12"/>
          </p:nvPr>
        </p:nvSpPr>
        <p:spPr/>
        <p:txBody>
          <a:bodyPr/>
          <a:lstStyle/>
          <a:p>
            <a:fld id="{13D5B29F-F79E-48DC-94C7-135B496CA865}" type="slidenum">
              <a:rPr lang="zh-CN" altLang="en-US" smtClean="0"/>
              <a:t>‹#›</a:t>
            </a:fld>
            <a:endParaRPr lang="zh-CN" altLang="en-US"/>
          </a:p>
        </p:txBody>
      </p:sp>
    </p:spTree>
    <p:extLst>
      <p:ext uri="{BB962C8B-B14F-4D97-AF65-F5344CB8AC3E}">
        <p14:creationId xmlns:p14="http://schemas.microsoft.com/office/powerpoint/2010/main" val="2338851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3EEFDDF-B087-C9D2-ED7A-8F61A428DB1F}"/>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34C50FD2-E992-AC9E-4B38-01263C43A4DB}"/>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01D7170B-F01A-62BB-D5B3-B1F146EDDD66}"/>
              </a:ext>
            </a:extLst>
          </p:cNvPr>
          <p:cNvSpPr>
            <a:spLocks noGrp="1"/>
          </p:cNvSpPr>
          <p:nvPr>
            <p:ph type="dt" sz="half" idx="10"/>
          </p:nvPr>
        </p:nvSpPr>
        <p:spPr/>
        <p:txBody>
          <a:bodyPr/>
          <a:lstStyle/>
          <a:p>
            <a:fld id="{EA7CACEF-EED4-4EFC-B9CA-FF0C5427E3FB}" type="datetimeFigureOut">
              <a:rPr lang="zh-CN" altLang="en-US" smtClean="0"/>
              <a:t>2023/4/16</a:t>
            </a:fld>
            <a:endParaRPr lang="zh-CN" altLang="en-US"/>
          </a:p>
        </p:txBody>
      </p:sp>
      <p:sp>
        <p:nvSpPr>
          <p:cNvPr id="5" name="页脚占位符 4">
            <a:extLst>
              <a:ext uri="{FF2B5EF4-FFF2-40B4-BE49-F238E27FC236}">
                <a16:creationId xmlns:a16="http://schemas.microsoft.com/office/drawing/2014/main" id="{46A5F839-CB66-604E-3811-AD0879F42A0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252939C1-C8AE-A4A8-7103-57911F0F9F38}"/>
              </a:ext>
            </a:extLst>
          </p:cNvPr>
          <p:cNvSpPr>
            <a:spLocks noGrp="1"/>
          </p:cNvSpPr>
          <p:nvPr>
            <p:ph type="sldNum" sz="quarter" idx="12"/>
          </p:nvPr>
        </p:nvSpPr>
        <p:spPr/>
        <p:txBody>
          <a:bodyPr/>
          <a:lstStyle/>
          <a:p>
            <a:fld id="{13D5B29F-F79E-48DC-94C7-135B496CA865}" type="slidenum">
              <a:rPr lang="zh-CN" altLang="en-US" smtClean="0"/>
              <a:t>‹#›</a:t>
            </a:fld>
            <a:endParaRPr lang="zh-CN" altLang="en-US"/>
          </a:p>
        </p:txBody>
      </p:sp>
    </p:spTree>
    <p:extLst>
      <p:ext uri="{BB962C8B-B14F-4D97-AF65-F5344CB8AC3E}">
        <p14:creationId xmlns:p14="http://schemas.microsoft.com/office/powerpoint/2010/main" val="35699750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7CC4A40-F59B-CCFC-B900-AD662EA343E8}"/>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5A301AE1-575F-9382-941D-E6AFB41C606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F5033FC0-4FE5-3023-D744-A271C00469B6}"/>
              </a:ext>
            </a:extLst>
          </p:cNvPr>
          <p:cNvSpPr>
            <a:spLocks noGrp="1"/>
          </p:cNvSpPr>
          <p:nvPr>
            <p:ph type="dt" sz="half" idx="10"/>
          </p:nvPr>
        </p:nvSpPr>
        <p:spPr/>
        <p:txBody>
          <a:bodyPr/>
          <a:lstStyle/>
          <a:p>
            <a:fld id="{EA7CACEF-EED4-4EFC-B9CA-FF0C5427E3FB}" type="datetimeFigureOut">
              <a:rPr lang="zh-CN" altLang="en-US" smtClean="0"/>
              <a:t>2023/4/16</a:t>
            </a:fld>
            <a:endParaRPr lang="zh-CN" altLang="en-US"/>
          </a:p>
        </p:txBody>
      </p:sp>
      <p:sp>
        <p:nvSpPr>
          <p:cNvPr id="5" name="页脚占位符 4">
            <a:extLst>
              <a:ext uri="{FF2B5EF4-FFF2-40B4-BE49-F238E27FC236}">
                <a16:creationId xmlns:a16="http://schemas.microsoft.com/office/drawing/2014/main" id="{F20B0034-23FC-D166-A425-B0826A49096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D4A1A7C-FDDF-DBFB-D5DA-30F2CEB965CC}"/>
              </a:ext>
            </a:extLst>
          </p:cNvPr>
          <p:cNvSpPr>
            <a:spLocks noGrp="1"/>
          </p:cNvSpPr>
          <p:nvPr>
            <p:ph type="sldNum" sz="quarter" idx="12"/>
          </p:nvPr>
        </p:nvSpPr>
        <p:spPr/>
        <p:txBody>
          <a:bodyPr/>
          <a:lstStyle/>
          <a:p>
            <a:fld id="{13D5B29F-F79E-48DC-94C7-135B496CA865}" type="slidenum">
              <a:rPr lang="zh-CN" altLang="en-US" smtClean="0"/>
              <a:t>‹#›</a:t>
            </a:fld>
            <a:endParaRPr lang="zh-CN" altLang="en-US"/>
          </a:p>
        </p:txBody>
      </p:sp>
    </p:spTree>
    <p:extLst>
      <p:ext uri="{BB962C8B-B14F-4D97-AF65-F5344CB8AC3E}">
        <p14:creationId xmlns:p14="http://schemas.microsoft.com/office/powerpoint/2010/main" val="39011906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9022001-2F64-959C-7E81-C3CEF6598270}"/>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F579CB3F-0215-C66C-6E7A-946778E9E2FB}"/>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97BD6C18-6E40-74AC-FE07-AE8E6C1E69C0}"/>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5ACBB579-6B16-A643-C187-6AC3243DF6FC}"/>
              </a:ext>
            </a:extLst>
          </p:cNvPr>
          <p:cNvSpPr>
            <a:spLocks noGrp="1"/>
          </p:cNvSpPr>
          <p:nvPr>
            <p:ph type="dt" sz="half" idx="10"/>
          </p:nvPr>
        </p:nvSpPr>
        <p:spPr/>
        <p:txBody>
          <a:bodyPr/>
          <a:lstStyle/>
          <a:p>
            <a:fld id="{EA7CACEF-EED4-4EFC-B9CA-FF0C5427E3FB}" type="datetimeFigureOut">
              <a:rPr lang="zh-CN" altLang="en-US" smtClean="0"/>
              <a:t>2023/4/16</a:t>
            </a:fld>
            <a:endParaRPr lang="zh-CN" altLang="en-US"/>
          </a:p>
        </p:txBody>
      </p:sp>
      <p:sp>
        <p:nvSpPr>
          <p:cNvPr id="6" name="页脚占位符 5">
            <a:extLst>
              <a:ext uri="{FF2B5EF4-FFF2-40B4-BE49-F238E27FC236}">
                <a16:creationId xmlns:a16="http://schemas.microsoft.com/office/drawing/2014/main" id="{21280904-9078-0D2F-4E8E-974B2DDFCC8D}"/>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9490790F-3A19-AE70-47F3-0FF67F2EA8A9}"/>
              </a:ext>
            </a:extLst>
          </p:cNvPr>
          <p:cNvSpPr>
            <a:spLocks noGrp="1"/>
          </p:cNvSpPr>
          <p:nvPr>
            <p:ph type="sldNum" sz="quarter" idx="12"/>
          </p:nvPr>
        </p:nvSpPr>
        <p:spPr/>
        <p:txBody>
          <a:bodyPr/>
          <a:lstStyle/>
          <a:p>
            <a:fld id="{13D5B29F-F79E-48DC-94C7-135B496CA865}" type="slidenum">
              <a:rPr lang="zh-CN" altLang="en-US" smtClean="0"/>
              <a:t>‹#›</a:t>
            </a:fld>
            <a:endParaRPr lang="zh-CN" altLang="en-US"/>
          </a:p>
        </p:txBody>
      </p:sp>
    </p:spTree>
    <p:extLst>
      <p:ext uri="{BB962C8B-B14F-4D97-AF65-F5344CB8AC3E}">
        <p14:creationId xmlns:p14="http://schemas.microsoft.com/office/powerpoint/2010/main" val="36621576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B27311B-254D-C8C4-9343-E01C419A5B8D}"/>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815996AE-A5A6-CEAA-78CF-7EB18225E2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47808080-F633-FCD5-C9D0-1E755CAB8116}"/>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5B080176-B0D9-C660-CAD4-83458C163C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2D9A0CD2-86CB-2D8C-66BD-E4D71BA66B19}"/>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A2D10678-BCCA-5CBE-A248-D0172B61B9D6}"/>
              </a:ext>
            </a:extLst>
          </p:cNvPr>
          <p:cNvSpPr>
            <a:spLocks noGrp="1"/>
          </p:cNvSpPr>
          <p:nvPr>
            <p:ph type="dt" sz="half" idx="10"/>
          </p:nvPr>
        </p:nvSpPr>
        <p:spPr/>
        <p:txBody>
          <a:bodyPr/>
          <a:lstStyle/>
          <a:p>
            <a:fld id="{EA7CACEF-EED4-4EFC-B9CA-FF0C5427E3FB}" type="datetimeFigureOut">
              <a:rPr lang="zh-CN" altLang="en-US" smtClean="0"/>
              <a:t>2023/4/16</a:t>
            </a:fld>
            <a:endParaRPr lang="zh-CN" altLang="en-US"/>
          </a:p>
        </p:txBody>
      </p:sp>
      <p:sp>
        <p:nvSpPr>
          <p:cNvPr id="8" name="页脚占位符 7">
            <a:extLst>
              <a:ext uri="{FF2B5EF4-FFF2-40B4-BE49-F238E27FC236}">
                <a16:creationId xmlns:a16="http://schemas.microsoft.com/office/drawing/2014/main" id="{895177B1-A974-00D4-3C32-C79FAF8CED26}"/>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5BBFAFD2-58C8-A062-AC82-9667C7097B45}"/>
              </a:ext>
            </a:extLst>
          </p:cNvPr>
          <p:cNvSpPr>
            <a:spLocks noGrp="1"/>
          </p:cNvSpPr>
          <p:nvPr>
            <p:ph type="sldNum" sz="quarter" idx="12"/>
          </p:nvPr>
        </p:nvSpPr>
        <p:spPr/>
        <p:txBody>
          <a:bodyPr/>
          <a:lstStyle/>
          <a:p>
            <a:fld id="{13D5B29F-F79E-48DC-94C7-135B496CA865}" type="slidenum">
              <a:rPr lang="zh-CN" altLang="en-US" smtClean="0"/>
              <a:t>‹#›</a:t>
            </a:fld>
            <a:endParaRPr lang="zh-CN" altLang="en-US"/>
          </a:p>
        </p:txBody>
      </p:sp>
    </p:spTree>
    <p:extLst>
      <p:ext uri="{BB962C8B-B14F-4D97-AF65-F5344CB8AC3E}">
        <p14:creationId xmlns:p14="http://schemas.microsoft.com/office/powerpoint/2010/main" val="16152656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D926FC4-9389-4930-7A58-3FB80C1D781A}"/>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306BDD5F-31AC-6D4F-4BF0-54C37E3835BD}"/>
              </a:ext>
            </a:extLst>
          </p:cNvPr>
          <p:cNvSpPr>
            <a:spLocks noGrp="1"/>
          </p:cNvSpPr>
          <p:nvPr>
            <p:ph type="dt" sz="half" idx="10"/>
          </p:nvPr>
        </p:nvSpPr>
        <p:spPr/>
        <p:txBody>
          <a:bodyPr/>
          <a:lstStyle/>
          <a:p>
            <a:fld id="{EA7CACEF-EED4-4EFC-B9CA-FF0C5427E3FB}" type="datetimeFigureOut">
              <a:rPr lang="zh-CN" altLang="en-US" smtClean="0"/>
              <a:t>2023/4/16</a:t>
            </a:fld>
            <a:endParaRPr lang="zh-CN" altLang="en-US"/>
          </a:p>
        </p:txBody>
      </p:sp>
      <p:sp>
        <p:nvSpPr>
          <p:cNvPr id="4" name="页脚占位符 3">
            <a:extLst>
              <a:ext uri="{FF2B5EF4-FFF2-40B4-BE49-F238E27FC236}">
                <a16:creationId xmlns:a16="http://schemas.microsoft.com/office/drawing/2014/main" id="{9EE4898A-298C-94FD-6636-F4FF199A30D9}"/>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FBEEBF70-216B-48A2-7D15-E894345AD3CA}"/>
              </a:ext>
            </a:extLst>
          </p:cNvPr>
          <p:cNvSpPr>
            <a:spLocks noGrp="1"/>
          </p:cNvSpPr>
          <p:nvPr>
            <p:ph type="sldNum" sz="quarter" idx="12"/>
          </p:nvPr>
        </p:nvSpPr>
        <p:spPr/>
        <p:txBody>
          <a:bodyPr/>
          <a:lstStyle/>
          <a:p>
            <a:fld id="{13D5B29F-F79E-48DC-94C7-135B496CA865}" type="slidenum">
              <a:rPr lang="zh-CN" altLang="en-US" smtClean="0"/>
              <a:t>‹#›</a:t>
            </a:fld>
            <a:endParaRPr lang="zh-CN" altLang="en-US"/>
          </a:p>
        </p:txBody>
      </p:sp>
    </p:spTree>
    <p:extLst>
      <p:ext uri="{BB962C8B-B14F-4D97-AF65-F5344CB8AC3E}">
        <p14:creationId xmlns:p14="http://schemas.microsoft.com/office/powerpoint/2010/main" val="3433532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458CDFCE-F107-4224-F9AB-6A8F41491C37}"/>
              </a:ext>
            </a:extLst>
          </p:cNvPr>
          <p:cNvSpPr>
            <a:spLocks noGrp="1"/>
          </p:cNvSpPr>
          <p:nvPr>
            <p:ph type="dt" sz="half" idx="10"/>
          </p:nvPr>
        </p:nvSpPr>
        <p:spPr/>
        <p:txBody>
          <a:bodyPr/>
          <a:lstStyle/>
          <a:p>
            <a:fld id="{EA7CACEF-EED4-4EFC-B9CA-FF0C5427E3FB}" type="datetimeFigureOut">
              <a:rPr lang="zh-CN" altLang="en-US" smtClean="0"/>
              <a:t>2023/4/16</a:t>
            </a:fld>
            <a:endParaRPr lang="zh-CN" altLang="en-US"/>
          </a:p>
        </p:txBody>
      </p:sp>
      <p:sp>
        <p:nvSpPr>
          <p:cNvPr id="3" name="页脚占位符 2">
            <a:extLst>
              <a:ext uri="{FF2B5EF4-FFF2-40B4-BE49-F238E27FC236}">
                <a16:creationId xmlns:a16="http://schemas.microsoft.com/office/drawing/2014/main" id="{0E07676A-0C9A-874C-3AD3-080AB0815AB2}"/>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6B671404-CEE3-4AF5-22D5-4375BC1FF0AB}"/>
              </a:ext>
            </a:extLst>
          </p:cNvPr>
          <p:cNvSpPr>
            <a:spLocks noGrp="1"/>
          </p:cNvSpPr>
          <p:nvPr>
            <p:ph type="sldNum" sz="quarter" idx="12"/>
          </p:nvPr>
        </p:nvSpPr>
        <p:spPr/>
        <p:txBody>
          <a:bodyPr/>
          <a:lstStyle/>
          <a:p>
            <a:fld id="{13D5B29F-F79E-48DC-94C7-135B496CA865}" type="slidenum">
              <a:rPr lang="zh-CN" altLang="en-US" smtClean="0"/>
              <a:t>‹#›</a:t>
            </a:fld>
            <a:endParaRPr lang="zh-CN" altLang="en-US"/>
          </a:p>
        </p:txBody>
      </p:sp>
    </p:spTree>
    <p:extLst>
      <p:ext uri="{BB962C8B-B14F-4D97-AF65-F5344CB8AC3E}">
        <p14:creationId xmlns:p14="http://schemas.microsoft.com/office/powerpoint/2010/main" val="37421874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E19D6E7-7633-F495-96E9-583E5448A30C}"/>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3FA7CAB7-F0C0-C514-08FD-C1DD85D95A4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FDE03170-B10C-8A7F-25DF-A1D755A437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D47157C8-192B-46D3-64FD-CC93DCA7B426}"/>
              </a:ext>
            </a:extLst>
          </p:cNvPr>
          <p:cNvSpPr>
            <a:spLocks noGrp="1"/>
          </p:cNvSpPr>
          <p:nvPr>
            <p:ph type="dt" sz="half" idx="10"/>
          </p:nvPr>
        </p:nvSpPr>
        <p:spPr/>
        <p:txBody>
          <a:bodyPr/>
          <a:lstStyle/>
          <a:p>
            <a:fld id="{EA7CACEF-EED4-4EFC-B9CA-FF0C5427E3FB}" type="datetimeFigureOut">
              <a:rPr lang="zh-CN" altLang="en-US" smtClean="0"/>
              <a:t>2023/4/16</a:t>
            </a:fld>
            <a:endParaRPr lang="zh-CN" altLang="en-US"/>
          </a:p>
        </p:txBody>
      </p:sp>
      <p:sp>
        <p:nvSpPr>
          <p:cNvPr id="6" name="页脚占位符 5">
            <a:extLst>
              <a:ext uri="{FF2B5EF4-FFF2-40B4-BE49-F238E27FC236}">
                <a16:creationId xmlns:a16="http://schemas.microsoft.com/office/drawing/2014/main" id="{32887B4B-7627-AC1F-3367-B02821529DBC}"/>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4685BC16-8693-2F89-8A58-01057357A05B}"/>
              </a:ext>
            </a:extLst>
          </p:cNvPr>
          <p:cNvSpPr>
            <a:spLocks noGrp="1"/>
          </p:cNvSpPr>
          <p:nvPr>
            <p:ph type="sldNum" sz="quarter" idx="12"/>
          </p:nvPr>
        </p:nvSpPr>
        <p:spPr/>
        <p:txBody>
          <a:bodyPr/>
          <a:lstStyle/>
          <a:p>
            <a:fld id="{13D5B29F-F79E-48DC-94C7-135B496CA865}" type="slidenum">
              <a:rPr lang="zh-CN" altLang="en-US" smtClean="0"/>
              <a:t>‹#›</a:t>
            </a:fld>
            <a:endParaRPr lang="zh-CN" altLang="en-US"/>
          </a:p>
        </p:txBody>
      </p:sp>
    </p:spTree>
    <p:extLst>
      <p:ext uri="{BB962C8B-B14F-4D97-AF65-F5344CB8AC3E}">
        <p14:creationId xmlns:p14="http://schemas.microsoft.com/office/powerpoint/2010/main" val="16546138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FAA890A-087D-92D5-1FBF-B4B470106F3D}"/>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848839BC-87A3-2A18-3019-DFCAFE5D74C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A8F01862-76BD-ACDB-001A-422542AF25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85FF1672-F50C-BB5B-A490-E08D354722C6}"/>
              </a:ext>
            </a:extLst>
          </p:cNvPr>
          <p:cNvSpPr>
            <a:spLocks noGrp="1"/>
          </p:cNvSpPr>
          <p:nvPr>
            <p:ph type="dt" sz="half" idx="10"/>
          </p:nvPr>
        </p:nvSpPr>
        <p:spPr/>
        <p:txBody>
          <a:bodyPr/>
          <a:lstStyle/>
          <a:p>
            <a:fld id="{EA7CACEF-EED4-4EFC-B9CA-FF0C5427E3FB}" type="datetimeFigureOut">
              <a:rPr lang="zh-CN" altLang="en-US" smtClean="0"/>
              <a:t>2023/4/16</a:t>
            </a:fld>
            <a:endParaRPr lang="zh-CN" altLang="en-US"/>
          </a:p>
        </p:txBody>
      </p:sp>
      <p:sp>
        <p:nvSpPr>
          <p:cNvPr id="6" name="页脚占位符 5">
            <a:extLst>
              <a:ext uri="{FF2B5EF4-FFF2-40B4-BE49-F238E27FC236}">
                <a16:creationId xmlns:a16="http://schemas.microsoft.com/office/drawing/2014/main" id="{06E17DDB-FDE0-0382-AAF1-AF9F81D9A912}"/>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796E2DDF-69E3-EB3D-EA14-2949175B13B7}"/>
              </a:ext>
            </a:extLst>
          </p:cNvPr>
          <p:cNvSpPr>
            <a:spLocks noGrp="1"/>
          </p:cNvSpPr>
          <p:nvPr>
            <p:ph type="sldNum" sz="quarter" idx="12"/>
          </p:nvPr>
        </p:nvSpPr>
        <p:spPr/>
        <p:txBody>
          <a:bodyPr/>
          <a:lstStyle/>
          <a:p>
            <a:fld id="{13D5B29F-F79E-48DC-94C7-135B496CA865}" type="slidenum">
              <a:rPr lang="zh-CN" altLang="en-US" smtClean="0"/>
              <a:t>‹#›</a:t>
            </a:fld>
            <a:endParaRPr lang="zh-CN" altLang="en-US"/>
          </a:p>
        </p:txBody>
      </p:sp>
    </p:spTree>
    <p:extLst>
      <p:ext uri="{BB962C8B-B14F-4D97-AF65-F5344CB8AC3E}">
        <p14:creationId xmlns:p14="http://schemas.microsoft.com/office/powerpoint/2010/main" val="7741233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932DE99-3A82-A245-3580-0095D89A63EB}"/>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8F3949B2-151D-BD3C-B03A-66D7017D3C50}"/>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FB1AE40F-AA10-F36A-7BEC-E55E0E7396B8}"/>
              </a:ext>
            </a:extLst>
          </p:cNvPr>
          <p:cNvSpPr>
            <a:spLocks noGrp="1"/>
          </p:cNvSpPr>
          <p:nvPr>
            <p:ph type="dt" sz="half" idx="10"/>
          </p:nvPr>
        </p:nvSpPr>
        <p:spPr/>
        <p:txBody>
          <a:bodyPr/>
          <a:lstStyle/>
          <a:p>
            <a:fld id="{EA7CACEF-EED4-4EFC-B9CA-FF0C5427E3FB}" type="datetimeFigureOut">
              <a:rPr lang="zh-CN" altLang="en-US" smtClean="0"/>
              <a:t>2023/4/16</a:t>
            </a:fld>
            <a:endParaRPr lang="zh-CN" altLang="en-US"/>
          </a:p>
        </p:txBody>
      </p:sp>
      <p:sp>
        <p:nvSpPr>
          <p:cNvPr id="5" name="页脚占位符 4">
            <a:extLst>
              <a:ext uri="{FF2B5EF4-FFF2-40B4-BE49-F238E27FC236}">
                <a16:creationId xmlns:a16="http://schemas.microsoft.com/office/drawing/2014/main" id="{E153134B-6220-A1B0-EB03-DCCDF231924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504630FA-0BA4-0E02-B57F-6094E777EEF5}"/>
              </a:ext>
            </a:extLst>
          </p:cNvPr>
          <p:cNvSpPr>
            <a:spLocks noGrp="1"/>
          </p:cNvSpPr>
          <p:nvPr>
            <p:ph type="sldNum" sz="quarter" idx="12"/>
          </p:nvPr>
        </p:nvSpPr>
        <p:spPr/>
        <p:txBody>
          <a:bodyPr/>
          <a:lstStyle/>
          <a:p>
            <a:fld id="{13D5B29F-F79E-48DC-94C7-135B496CA865}" type="slidenum">
              <a:rPr lang="zh-CN" altLang="en-US" smtClean="0"/>
              <a:t>‹#›</a:t>
            </a:fld>
            <a:endParaRPr lang="zh-CN" altLang="en-US"/>
          </a:p>
        </p:txBody>
      </p:sp>
    </p:spTree>
    <p:extLst>
      <p:ext uri="{BB962C8B-B14F-4D97-AF65-F5344CB8AC3E}">
        <p14:creationId xmlns:p14="http://schemas.microsoft.com/office/powerpoint/2010/main" val="10583548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89AC141F-86B8-0EB1-72BF-D45200593B56}"/>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08D6B545-4D1C-F16C-F387-2FA16BEA8263}"/>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BD04F3A5-8FFB-A7CE-EEE3-CC27A5BD1A8F}"/>
              </a:ext>
            </a:extLst>
          </p:cNvPr>
          <p:cNvSpPr>
            <a:spLocks noGrp="1"/>
          </p:cNvSpPr>
          <p:nvPr>
            <p:ph type="dt" sz="half" idx="10"/>
          </p:nvPr>
        </p:nvSpPr>
        <p:spPr/>
        <p:txBody>
          <a:bodyPr/>
          <a:lstStyle/>
          <a:p>
            <a:fld id="{EA7CACEF-EED4-4EFC-B9CA-FF0C5427E3FB}" type="datetimeFigureOut">
              <a:rPr lang="zh-CN" altLang="en-US" smtClean="0"/>
              <a:t>2023/4/16</a:t>
            </a:fld>
            <a:endParaRPr lang="zh-CN" altLang="en-US"/>
          </a:p>
        </p:txBody>
      </p:sp>
      <p:sp>
        <p:nvSpPr>
          <p:cNvPr id="5" name="页脚占位符 4">
            <a:extLst>
              <a:ext uri="{FF2B5EF4-FFF2-40B4-BE49-F238E27FC236}">
                <a16:creationId xmlns:a16="http://schemas.microsoft.com/office/drawing/2014/main" id="{7F57C0A2-E5EB-0696-B1A1-7C70E57A154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F695D645-C3C4-01DB-575B-2FF7CC93E799}"/>
              </a:ext>
            </a:extLst>
          </p:cNvPr>
          <p:cNvSpPr>
            <a:spLocks noGrp="1"/>
          </p:cNvSpPr>
          <p:nvPr>
            <p:ph type="sldNum" sz="quarter" idx="12"/>
          </p:nvPr>
        </p:nvSpPr>
        <p:spPr/>
        <p:txBody>
          <a:bodyPr/>
          <a:lstStyle/>
          <a:p>
            <a:fld id="{13D5B29F-F79E-48DC-94C7-135B496CA865}" type="slidenum">
              <a:rPr lang="zh-CN" altLang="en-US" smtClean="0"/>
              <a:t>‹#›</a:t>
            </a:fld>
            <a:endParaRPr lang="zh-CN" altLang="en-US"/>
          </a:p>
        </p:txBody>
      </p:sp>
    </p:spTree>
    <p:extLst>
      <p:ext uri="{BB962C8B-B14F-4D97-AF65-F5344CB8AC3E}">
        <p14:creationId xmlns:p14="http://schemas.microsoft.com/office/powerpoint/2010/main" val="7219270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09A49CD2-CDBB-97F5-E5BB-562C51DC451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079CD361-A8FF-CBEA-3967-6C92848F80F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1B9E3F8B-2C09-5724-8BAA-DE767F9ECE2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7CACEF-EED4-4EFC-B9CA-FF0C5427E3FB}" type="datetimeFigureOut">
              <a:rPr lang="zh-CN" altLang="en-US" smtClean="0"/>
              <a:t>2023/4/16</a:t>
            </a:fld>
            <a:endParaRPr lang="zh-CN" altLang="en-US"/>
          </a:p>
        </p:txBody>
      </p:sp>
      <p:sp>
        <p:nvSpPr>
          <p:cNvPr id="5" name="页脚占位符 4">
            <a:extLst>
              <a:ext uri="{FF2B5EF4-FFF2-40B4-BE49-F238E27FC236}">
                <a16:creationId xmlns:a16="http://schemas.microsoft.com/office/drawing/2014/main" id="{951C49B3-E048-9BE6-192E-8F3E437BC3A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604D5D4C-6868-7C7A-879F-AAB9CCF660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D5B29F-F79E-48DC-94C7-135B496CA865}" type="slidenum">
              <a:rPr lang="zh-CN" altLang="en-US" smtClean="0"/>
              <a:t>‹#›</a:t>
            </a:fld>
            <a:endParaRPr lang="zh-CN" altLang="en-US"/>
          </a:p>
        </p:txBody>
      </p:sp>
    </p:spTree>
    <p:extLst>
      <p:ext uri="{BB962C8B-B14F-4D97-AF65-F5344CB8AC3E}">
        <p14:creationId xmlns:p14="http://schemas.microsoft.com/office/powerpoint/2010/main" val="12968373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B313CAF-5C6F-71E6-18F0-C9F9F7854A13}"/>
              </a:ext>
            </a:extLst>
          </p:cNvPr>
          <p:cNvSpPr>
            <a:spLocks noGrp="1"/>
          </p:cNvSpPr>
          <p:nvPr>
            <p:ph type="ctrTitle"/>
          </p:nvPr>
        </p:nvSpPr>
        <p:spPr/>
        <p:txBody>
          <a:bodyPr>
            <a:normAutofit/>
          </a:bodyPr>
          <a:lstStyle/>
          <a:p>
            <a:r>
              <a:rPr lang="zh-CN" altLang="en-US" sz="4400" dirty="0"/>
              <a:t>电子科技大学第二十一届</a:t>
            </a:r>
            <a:br>
              <a:rPr lang="en-US" altLang="zh-CN" sz="4400" dirty="0"/>
            </a:br>
            <a:r>
              <a:rPr lang="en-US" altLang="zh-CN" sz="4400" dirty="0"/>
              <a:t>ACM-ICPC</a:t>
            </a:r>
            <a:r>
              <a:rPr lang="zh-CN" altLang="en-US" sz="4400" dirty="0"/>
              <a:t>程序设计竞赛 </a:t>
            </a:r>
            <a:r>
              <a:rPr lang="en-US" altLang="zh-CN" sz="4400" dirty="0"/>
              <a:t>– </a:t>
            </a:r>
            <a:r>
              <a:rPr lang="zh-CN" altLang="en-US" sz="4400" dirty="0"/>
              <a:t>决赛题解</a:t>
            </a:r>
          </a:p>
        </p:txBody>
      </p:sp>
    </p:spTree>
    <p:extLst>
      <p:ext uri="{BB962C8B-B14F-4D97-AF65-F5344CB8AC3E}">
        <p14:creationId xmlns:p14="http://schemas.microsoft.com/office/powerpoint/2010/main" val="7694620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6F7679D-D4AA-A9CF-66E5-300BA061639C}"/>
              </a:ext>
            </a:extLst>
          </p:cNvPr>
          <p:cNvSpPr>
            <a:spLocks noGrp="1"/>
          </p:cNvSpPr>
          <p:nvPr>
            <p:ph type="title"/>
          </p:nvPr>
        </p:nvSpPr>
        <p:spPr/>
        <p:txBody>
          <a:bodyPr/>
          <a:lstStyle/>
          <a:p>
            <a:r>
              <a:rPr lang="en-US" altLang="zh-CN" dirty="0"/>
              <a:t>A - Inverse Pairs of Binary Strings</a:t>
            </a:r>
            <a:endParaRPr lang="zh-CN" altLang="en-US" dirty="0"/>
          </a:p>
        </p:txBody>
      </p:sp>
      <mc:AlternateContent xmlns:mc="http://schemas.openxmlformats.org/markup-compatibility/2006">
        <mc:Choice xmlns:a14="http://schemas.microsoft.com/office/drawing/2010/main" Requires="a14">
          <p:sp>
            <p:nvSpPr>
              <p:cNvPr id="4" name="内容占位符 3">
                <a:extLst>
                  <a:ext uri="{FF2B5EF4-FFF2-40B4-BE49-F238E27FC236}">
                    <a16:creationId xmlns:a16="http://schemas.microsoft.com/office/drawing/2014/main" id="{4D7BDDC9-D4AD-4C7C-3A1B-3498687B4064}"/>
                  </a:ext>
                </a:extLst>
              </p:cNvPr>
              <p:cNvSpPr>
                <a:spLocks noGrp="1"/>
              </p:cNvSpPr>
              <p:nvPr>
                <p:ph idx="1"/>
              </p:nvPr>
            </p:nvSpPr>
            <p:spPr/>
            <p:txBody>
              <a:bodyPr>
                <a:noAutofit/>
              </a:bodyPr>
              <a:lstStyle/>
              <a:p>
                <a:pPr>
                  <a:lnSpc>
                    <a:spcPct val="120000"/>
                  </a:lnSpc>
                </a:pPr>
                <a:r>
                  <a:rPr lang="zh-CN" altLang="en-US" dirty="0"/>
                  <a:t>答案是按 </a:t>
                </a:r>
                <a14:m>
                  <m:oMath xmlns:m="http://schemas.openxmlformats.org/officeDocument/2006/math">
                    <m:r>
                      <a:rPr lang="en-US" altLang="zh-CN" i="1" dirty="0" smtClean="0">
                        <a:latin typeface="Cambria Math" panose="02040503050406030204" pitchFamily="18" charset="0"/>
                      </a:rPr>
                      <m:t>01</m:t>
                    </m:r>
                  </m:oMath>
                </a14:m>
                <a:r>
                  <a:rPr lang="en-US" altLang="zh-CN" dirty="0"/>
                  <a:t> </a:t>
                </a:r>
                <a:r>
                  <a:rPr lang="zh-CN" altLang="en-US" dirty="0"/>
                  <a:t>占比排序即可。</a:t>
                </a:r>
              </a:p>
              <a:p>
                <a:pPr>
                  <a:lnSpc>
                    <a:spcPct val="120000"/>
                  </a:lnSpc>
                </a:pPr>
                <a:r>
                  <a:rPr lang="zh-CN" altLang="en-US" dirty="0"/>
                  <a:t>单个字符串内形成的逆序对个数是不随字符串顺序改变的，因此我们只需要最小化字符串间形成的逆序对。</a:t>
                </a:r>
              </a:p>
              <a:p>
                <a:pPr>
                  <a:lnSpc>
                    <a:spcPct val="120000"/>
                  </a:lnSpc>
                </a:pPr>
                <a:r>
                  <a:rPr lang="zh-CN" altLang="en-US" dirty="0"/>
                  <a:t>考虑两个字符串 </a:t>
                </a:r>
                <a14:m>
                  <m:oMath xmlns:m="http://schemas.openxmlformats.org/officeDocument/2006/math">
                    <m:r>
                      <a:rPr lang="en-US" altLang="zh-CN" i="1" dirty="0" smtClean="0">
                        <a:latin typeface="Cambria Math" panose="02040503050406030204" pitchFamily="18" charset="0"/>
                      </a:rPr>
                      <m:t>𝐴</m:t>
                    </m:r>
                    <m:r>
                      <a:rPr lang="en-US" altLang="zh-CN" i="1" dirty="0" smtClean="0">
                        <a:latin typeface="Cambria Math" panose="02040503050406030204" pitchFamily="18" charset="0"/>
                      </a:rPr>
                      <m:t>, </m:t>
                    </m:r>
                    <m:r>
                      <a:rPr lang="en-US" altLang="zh-CN" i="1" dirty="0" smtClean="0">
                        <a:latin typeface="Cambria Math" panose="02040503050406030204" pitchFamily="18" charset="0"/>
                      </a:rPr>
                      <m:t>𝐵</m:t>
                    </m:r>
                  </m:oMath>
                </a14:m>
                <a:r>
                  <a:rPr lang="en-US" altLang="zh-CN" dirty="0"/>
                  <a:t> </a:t>
                </a:r>
                <a:r>
                  <a:rPr lang="zh-CN" altLang="en-US" dirty="0"/>
                  <a:t>间的贡献，其中 </a:t>
                </a:r>
                <a14:m>
                  <m:oMath xmlns:m="http://schemas.openxmlformats.org/officeDocument/2006/math">
                    <m:r>
                      <a:rPr lang="en-US" altLang="zh-CN" i="1" dirty="0" smtClean="0">
                        <a:latin typeface="Cambria Math" panose="02040503050406030204" pitchFamily="18" charset="0"/>
                      </a:rPr>
                      <m:t>𝐴</m:t>
                    </m:r>
                  </m:oMath>
                </a14:m>
                <a:r>
                  <a:rPr lang="en-US" altLang="zh-CN" dirty="0"/>
                  <a:t> </a:t>
                </a:r>
                <a:r>
                  <a:rPr lang="zh-CN" altLang="en-US" dirty="0"/>
                  <a:t>包含 </a:t>
                </a:r>
                <a14:m>
                  <m:oMath xmlns:m="http://schemas.openxmlformats.org/officeDocument/2006/math">
                    <m:sSub>
                      <m:sSubPr>
                        <m:ctrlPr>
                          <a:rPr lang="en-US" altLang="zh-CN" i="1" dirty="0" smtClean="0">
                            <a:latin typeface="Cambria Math" panose="02040503050406030204" pitchFamily="18" charset="0"/>
                          </a:rPr>
                        </m:ctrlPr>
                      </m:sSubPr>
                      <m:e>
                        <m:r>
                          <a:rPr lang="en-US" altLang="zh-CN" i="1" dirty="0" smtClean="0">
                            <a:latin typeface="Cambria Math" panose="02040503050406030204" pitchFamily="18" charset="0"/>
                          </a:rPr>
                          <m:t>𝑥</m:t>
                        </m:r>
                      </m:e>
                      <m:sub>
                        <m:r>
                          <a:rPr lang="en-US" altLang="zh-CN" i="1" dirty="0" smtClean="0">
                            <a:latin typeface="Cambria Math" panose="02040503050406030204" pitchFamily="18" charset="0"/>
                          </a:rPr>
                          <m:t>1</m:t>
                        </m:r>
                      </m:sub>
                    </m:sSub>
                  </m:oMath>
                </a14:m>
                <a:r>
                  <a:rPr lang="en-US" altLang="zh-CN" dirty="0"/>
                  <a:t> </a:t>
                </a:r>
                <a:r>
                  <a:rPr lang="zh-CN" altLang="en-US" dirty="0"/>
                  <a:t>个 </a:t>
                </a:r>
                <a14:m>
                  <m:oMath xmlns:m="http://schemas.openxmlformats.org/officeDocument/2006/math">
                    <m:r>
                      <a:rPr lang="en-US" altLang="zh-CN" b="0" i="1" smtClean="0">
                        <a:latin typeface="Cambria Math" panose="02040503050406030204" pitchFamily="18" charset="0"/>
                      </a:rPr>
                      <m:t>0</m:t>
                    </m:r>
                  </m:oMath>
                </a14:m>
                <a:r>
                  <a:rPr lang="zh-CN" altLang="en-US" dirty="0"/>
                  <a:t>，</a:t>
                </a:r>
                <a14:m>
                  <m:oMath xmlns:m="http://schemas.openxmlformats.org/officeDocument/2006/math">
                    <m:sSub>
                      <m:sSubPr>
                        <m:ctrlPr>
                          <a:rPr lang="en-US" altLang="zh-CN" b="0" i="1" dirty="0" smtClean="0">
                            <a:latin typeface="Cambria Math" panose="02040503050406030204" pitchFamily="18" charset="0"/>
                          </a:rPr>
                        </m:ctrlPr>
                      </m:sSubPr>
                      <m:e>
                        <m:r>
                          <a:rPr lang="en-US" altLang="zh-CN" i="1" dirty="0" smtClean="0">
                            <a:latin typeface="Cambria Math" panose="02040503050406030204" pitchFamily="18" charset="0"/>
                          </a:rPr>
                          <m:t>𝑦</m:t>
                        </m:r>
                      </m:e>
                      <m:sub>
                        <m:r>
                          <a:rPr lang="en-US" altLang="zh-CN" i="1" dirty="0" smtClean="0">
                            <a:latin typeface="Cambria Math" panose="02040503050406030204" pitchFamily="18" charset="0"/>
                          </a:rPr>
                          <m:t>1</m:t>
                        </m:r>
                      </m:sub>
                    </m:sSub>
                  </m:oMath>
                </a14:m>
                <a:r>
                  <a:rPr lang="en-US" altLang="zh-CN" dirty="0"/>
                  <a:t> </a:t>
                </a:r>
                <a:r>
                  <a:rPr lang="zh-CN" altLang="en-US" dirty="0"/>
                  <a:t>个 </a:t>
                </a:r>
                <a14:m>
                  <m:oMath xmlns:m="http://schemas.openxmlformats.org/officeDocument/2006/math">
                    <m:r>
                      <a:rPr lang="en-US" altLang="zh-CN" i="1" dirty="0" smtClean="0">
                        <a:latin typeface="Cambria Math" panose="02040503050406030204" pitchFamily="18" charset="0"/>
                      </a:rPr>
                      <m:t>1</m:t>
                    </m:r>
                  </m:oMath>
                </a14:m>
                <a:r>
                  <a:rPr lang="zh-CN" altLang="en-US" dirty="0"/>
                  <a:t>， </a:t>
                </a:r>
                <a14:m>
                  <m:oMath xmlns:m="http://schemas.openxmlformats.org/officeDocument/2006/math">
                    <m:r>
                      <a:rPr lang="en-US" altLang="zh-CN" i="1" dirty="0" smtClean="0">
                        <a:latin typeface="Cambria Math" panose="02040503050406030204" pitchFamily="18" charset="0"/>
                      </a:rPr>
                      <m:t>𝐵</m:t>
                    </m:r>
                  </m:oMath>
                </a14:m>
                <a:r>
                  <a:rPr lang="en-US" altLang="zh-CN" dirty="0"/>
                  <a:t> </a:t>
                </a:r>
                <a:r>
                  <a:rPr lang="zh-CN" altLang="en-US" dirty="0"/>
                  <a:t>包含 </a:t>
                </a:r>
                <a14:m>
                  <m:oMath xmlns:m="http://schemas.openxmlformats.org/officeDocument/2006/math">
                    <m:sSub>
                      <m:sSubPr>
                        <m:ctrlPr>
                          <a:rPr lang="en-US" altLang="zh-CN" i="1" dirty="0" smtClean="0">
                            <a:latin typeface="Cambria Math" panose="02040503050406030204" pitchFamily="18" charset="0"/>
                          </a:rPr>
                        </m:ctrlPr>
                      </m:sSubPr>
                      <m:e>
                        <m:r>
                          <a:rPr lang="en-US" altLang="zh-CN" i="1" dirty="0" smtClean="0">
                            <a:latin typeface="Cambria Math" panose="02040503050406030204" pitchFamily="18" charset="0"/>
                          </a:rPr>
                          <m:t>𝑥</m:t>
                        </m:r>
                      </m:e>
                      <m:sub>
                        <m:r>
                          <a:rPr lang="en-US" altLang="zh-CN" i="1" dirty="0" smtClean="0">
                            <a:latin typeface="Cambria Math" panose="02040503050406030204" pitchFamily="18" charset="0"/>
                          </a:rPr>
                          <m:t>2</m:t>
                        </m:r>
                      </m:sub>
                    </m:sSub>
                  </m:oMath>
                </a14:m>
                <a:r>
                  <a:rPr lang="en-US" altLang="zh-CN" dirty="0"/>
                  <a:t> </a:t>
                </a:r>
                <a:r>
                  <a:rPr lang="zh-CN" altLang="en-US" dirty="0"/>
                  <a:t>个 </a:t>
                </a:r>
                <a14:m>
                  <m:oMath xmlns:m="http://schemas.openxmlformats.org/officeDocument/2006/math">
                    <m:r>
                      <a:rPr lang="en-US" altLang="zh-CN" i="1" dirty="0" smtClean="0">
                        <a:latin typeface="Cambria Math" panose="02040503050406030204" pitchFamily="18" charset="0"/>
                      </a:rPr>
                      <m:t>0</m:t>
                    </m:r>
                  </m:oMath>
                </a14:m>
                <a:r>
                  <a:rPr lang="zh-CN" altLang="en-US" dirty="0"/>
                  <a:t>，</a:t>
                </a:r>
                <a14:m>
                  <m:oMath xmlns:m="http://schemas.openxmlformats.org/officeDocument/2006/math">
                    <m:sSub>
                      <m:sSubPr>
                        <m:ctrlPr>
                          <a:rPr lang="en-US" altLang="zh-CN" i="1" dirty="0" smtClean="0">
                            <a:latin typeface="Cambria Math" panose="02040503050406030204" pitchFamily="18" charset="0"/>
                          </a:rPr>
                        </m:ctrlPr>
                      </m:sSubPr>
                      <m:e>
                        <m:r>
                          <a:rPr lang="en-US" altLang="zh-CN" i="1" dirty="0" smtClean="0">
                            <a:latin typeface="Cambria Math" panose="02040503050406030204" pitchFamily="18" charset="0"/>
                          </a:rPr>
                          <m:t>𝑦</m:t>
                        </m:r>
                      </m:e>
                      <m:sub>
                        <m:r>
                          <a:rPr lang="en-US" altLang="zh-CN" i="1" dirty="0" smtClean="0">
                            <a:latin typeface="Cambria Math" panose="02040503050406030204" pitchFamily="18" charset="0"/>
                          </a:rPr>
                          <m:t>2</m:t>
                        </m:r>
                      </m:sub>
                    </m:sSub>
                  </m:oMath>
                </a14:m>
                <a:r>
                  <a:rPr lang="en-US" altLang="zh-CN" dirty="0"/>
                  <a:t> </a:t>
                </a:r>
                <a:r>
                  <a:rPr lang="zh-CN" altLang="en-US" dirty="0"/>
                  <a:t>个 </a:t>
                </a:r>
                <a14:m>
                  <m:oMath xmlns:m="http://schemas.openxmlformats.org/officeDocument/2006/math">
                    <m:r>
                      <a:rPr lang="en-US" altLang="zh-CN" i="1" dirty="0" smtClean="0">
                        <a:latin typeface="Cambria Math" panose="02040503050406030204" pitchFamily="18" charset="0"/>
                      </a:rPr>
                      <m:t>1</m:t>
                    </m:r>
                  </m:oMath>
                </a14:m>
                <a:r>
                  <a:rPr lang="zh-CN" altLang="en-US" dirty="0"/>
                  <a:t>。</a:t>
                </a:r>
              </a:p>
              <a:p>
                <a:pPr>
                  <a:lnSpc>
                    <a:spcPct val="120000"/>
                  </a:lnSpc>
                </a:pPr>
                <a:r>
                  <a:rPr lang="zh-CN" altLang="en-US" dirty="0"/>
                  <a:t>若 </a:t>
                </a:r>
                <a14:m>
                  <m:oMath xmlns:m="http://schemas.openxmlformats.org/officeDocument/2006/math">
                    <m:r>
                      <a:rPr lang="en-US" altLang="zh-CN" i="1" dirty="0" smtClean="0">
                        <a:latin typeface="Cambria Math" panose="02040503050406030204" pitchFamily="18" charset="0"/>
                      </a:rPr>
                      <m:t>𝐴</m:t>
                    </m:r>
                  </m:oMath>
                </a14:m>
                <a:r>
                  <a:rPr lang="en-US" altLang="zh-CN" dirty="0"/>
                  <a:t> </a:t>
                </a:r>
                <a:r>
                  <a:rPr lang="zh-CN" altLang="en-US" dirty="0"/>
                  <a:t>在 </a:t>
                </a:r>
                <a14:m>
                  <m:oMath xmlns:m="http://schemas.openxmlformats.org/officeDocument/2006/math">
                    <m:r>
                      <a:rPr lang="en-US" altLang="zh-CN" i="1" dirty="0" smtClean="0">
                        <a:latin typeface="Cambria Math" panose="02040503050406030204" pitchFamily="18" charset="0"/>
                      </a:rPr>
                      <m:t>𝐵</m:t>
                    </m:r>
                  </m:oMath>
                </a14:m>
                <a:r>
                  <a:rPr lang="en-US" altLang="zh-CN" dirty="0"/>
                  <a:t> </a:t>
                </a:r>
                <a:r>
                  <a:rPr lang="zh-CN" altLang="en-US" dirty="0"/>
                  <a:t>前面，形成的逆序对数为 </a:t>
                </a:r>
                <a14:m>
                  <m:oMath xmlns:m="http://schemas.openxmlformats.org/officeDocument/2006/math">
                    <m:sSub>
                      <m:sSubPr>
                        <m:ctrlPr>
                          <a:rPr lang="en-US" altLang="zh-CN" i="1" dirty="0" smtClean="0">
                            <a:latin typeface="Cambria Math" panose="02040503050406030204" pitchFamily="18" charset="0"/>
                          </a:rPr>
                        </m:ctrlPr>
                      </m:sSubPr>
                      <m:e>
                        <m:r>
                          <a:rPr lang="en-US" altLang="zh-CN" i="1" dirty="0" smtClean="0">
                            <a:latin typeface="Cambria Math" panose="02040503050406030204" pitchFamily="18" charset="0"/>
                          </a:rPr>
                          <m:t>𝑦</m:t>
                        </m:r>
                      </m:e>
                      <m:sub>
                        <m:r>
                          <a:rPr lang="en-US" altLang="zh-CN" i="1" dirty="0" smtClean="0">
                            <a:latin typeface="Cambria Math" panose="02040503050406030204" pitchFamily="18" charset="0"/>
                          </a:rPr>
                          <m:t>1</m:t>
                        </m:r>
                      </m:sub>
                    </m:sSub>
                    <m:sSub>
                      <m:sSubPr>
                        <m:ctrlPr>
                          <a:rPr lang="en-US" altLang="zh-CN" i="1" dirty="0" smtClean="0">
                            <a:latin typeface="Cambria Math" panose="02040503050406030204" pitchFamily="18" charset="0"/>
                          </a:rPr>
                        </m:ctrlPr>
                      </m:sSubPr>
                      <m:e>
                        <m:r>
                          <a:rPr lang="en-US" altLang="zh-CN" i="1" dirty="0" smtClean="0">
                            <a:latin typeface="Cambria Math" panose="02040503050406030204" pitchFamily="18" charset="0"/>
                          </a:rPr>
                          <m:t>𝑥</m:t>
                        </m:r>
                      </m:e>
                      <m:sub>
                        <m:r>
                          <a:rPr lang="en-US" altLang="zh-CN" i="1" dirty="0" smtClean="0">
                            <a:latin typeface="Cambria Math" panose="02040503050406030204" pitchFamily="18" charset="0"/>
                          </a:rPr>
                          <m:t>2</m:t>
                        </m:r>
                      </m:sub>
                    </m:sSub>
                  </m:oMath>
                </a14:m>
                <a:r>
                  <a:rPr lang="zh-CN" altLang="en-US" dirty="0"/>
                  <a:t>，否则为 </a:t>
                </a:r>
                <a14:m>
                  <m:oMath xmlns:m="http://schemas.openxmlformats.org/officeDocument/2006/math">
                    <m:sSub>
                      <m:sSubPr>
                        <m:ctrlPr>
                          <a:rPr lang="en-US" altLang="zh-CN" i="1" dirty="0" smtClean="0">
                            <a:latin typeface="Cambria Math" panose="02040503050406030204" pitchFamily="18" charset="0"/>
                          </a:rPr>
                        </m:ctrlPr>
                      </m:sSubPr>
                      <m:e>
                        <m:r>
                          <a:rPr lang="en-US" altLang="zh-CN" i="1" dirty="0" smtClean="0">
                            <a:latin typeface="Cambria Math" panose="02040503050406030204" pitchFamily="18" charset="0"/>
                          </a:rPr>
                          <m:t>𝑥</m:t>
                        </m:r>
                      </m:e>
                      <m:sub>
                        <m:r>
                          <a:rPr lang="en-US" altLang="zh-CN" i="1" dirty="0" smtClean="0">
                            <a:latin typeface="Cambria Math" panose="02040503050406030204" pitchFamily="18" charset="0"/>
                          </a:rPr>
                          <m:t>1</m:t>
                        </m:r>
                      </m:sub>
                    </m:sSub>
                    <m:sSub>
                      <m:sSubPr>
                        <m:ctrlPr>
                          <a:rPr lang="en-US" altLang="zh-CN" i="1" dirty="0" smtClean="0">
                            <a:latin typeface="Cambria Math" panose="02040503050406030204" pitchFamily="18" charset="0"/>
                          </a:rPr>
                        </m:ctrlPr>
                      </m:sSubPr>
                      <m:e>
                        <m:r>
                          <a:rPr lang="en-US" altLang="zh-CN" i="1" dirty="0" smtClean="0">
                            <a:latin typeface="Cambria Math" panose="02040503050406030204" pitchFamily="18" charset="0"/>
                          </a:rPr>
                          <m:t>𝑦</m:t>
                        </m:r>
                      </m:e>
                      <m:sub>
                        <m:r>
                          <a:rPr lang="en-US" altLang="zh-CN" i="1" dirty="0" smtClean="0">
                            <a:latin typeface="Cambria Math" panose="02040503050406030204" pitchFamily="18" charset="0"/>
                          </a:rPr>
                          <m:t>2</m:t>
                        </m:r>
                      </m:sub>
                    </m:sSub>
                  </m:oMath>
                </a14:m>
                <a:r>
                  <a:rPr lang="zh-CN" altLang="en-US" dirty="0"/>
                  <a:t>。</a:t>
                </a:r>
              </a:p>
              <a:p>
                <a:pPr>
                  <a:lnSpc>
                    <a:spcPct val="120000"/>
                  </a:lnSpc>
                </a:pPr>
                <a:r>
                  <a:rPr lang="zh-CN" altLang="en-US" dirty="0"/>
                  <a:t>若 </a:t>
                </a:r>
                <a14:m>
                  <m:oMath xmlns:m="http://schemas.openxmlformats.org/officeDocument/2006/math">
                    <m:sSub>
                      <m:sSubPr>
                        <m:ctrlPr>
                          <a:rPr lang="en-US" altLang="zh-CN" i="1" dirty="0" smtClean="0">
                            <a:latin typeface="Cambria Math" panose="02040503050406030204" pitchFamily="18" charset="0"/>
                          </a:rPr>
                        </m:ctrlPr>
                      </m:sSubPr>
                      <m:e>
                        <m:r>
                          <a:rPr lang="en-US" altLang="zh-CN" i="1" dirty="0" smtClean="0">
                            <a:latin typeface="Cambria Math" panose="02040503050406030204" pitchFamily="18" charset="0"/>
                          </a:rPr>
                          <m:t>𝑥</m:t>
                        </m:r>
                      </m:e>
                      <m:sub>
                        <m:r>
                          <a:rPr lang="en-US" altLang="zh-CN" i="1" dirty="0" smtClean="0">
                            <a:latin typeface="Cambria Math" panose="02040503050406030204" pitchFamily="18" charset="0"/>
                          </a:rPr>
                          <m:t>1</m:t>
                        </m:r>
                      </m:sub>
                    </m:sSub>
                    <m:sSub>
                      <m:sSubPr>
                        <m:ctrlPr>
                          <a:rPr lang="en-US" altLang="zh-CN" i="1" dirty="0" smtClean="0">
                            <a:latin typeface="Cambria Math" panose="02040503050406030204" pitchFamily="18" charset="0"/>
                          </a:rPr>
                        </m:ctrlPr>
                      </m:sSubPr>
                      <m:e>
                        <m:r>
                          <a:rPr lang="en-US" altLang="zh-CN" i="1" dirty="0" smtClean="0">
                            <a:latin typeface="Cambria Math" panose="02040503050406030204" pitchFamily="18" charset="0"/>
                          </a:rPr>
                          <m:t>𝑦</m:t>
                        </m:r>
                      </m:e>
                      <m:sub>
                        <m:r>
                          <a:rPr lang="en-US" altLang="zh-CN" i="1" dirty="0" smtClean="0">
                            <a:latin typeface="Cambria Math" panose="02040503050406030204" pitchFamily="18" charset="0"/>
                          </a:rPr>
                          <m:t>2</m:t>
                        </m:r>
                      </m:sub>
                    </m:sSub>
                    <m:r>
                      <a:rPr lang="en-US" altLang="zh-CN" i="1" dirty="0" smtClean="0">
                        <a:latin typeface="Cambria Math" panose="02040503050406030204" pitchFamily="18" charset="0"/>
                      </a:rPr>
                      <m:t> − </m:t>
                    </m:r>
                    <m:sSub>
                      <m:sSubPr>
                        <m:ctrlPr>
                          <a:rPr lang="en-US" altLang="zh-CN" i="1" dirty="0" smtClean="0">
                            <a:latin typeface="Cambria Math" panose="02040503050406030204" pitchFamily="18" charset="0"/>
                          </a:rPr>
                        </m:ctrlPr>
                      </m:sSubPr>
                      <m:e>
                        <m:r>
                          <a:rPr lang="en-US" altLang="zh-CN" i="1" dirty="0" smtClean="0">
                            <a:latin typeface="Cambria Math" panose="02040503050406030204" pitchFamily="18" charset="0"/>
                          </a:rPr>
                          <m:t>𝑥</m:t>
                        </m:r>
                      </m:e>
                      <m:sub>
                        <m:r>
                          <a:rPr lang="en-US" altLang="zh-CN" i="1" dirty="0" smtClean="0">
                            <a:latin typeface="Cambria Math" panose="02040503050406030204" pitchFamily="18" charset="0"/>
                          </a:rPr>
                          <m:t>2</m:t>
                        </m:r>
                      </m:sub>
                    </m:sSub>
                    <m:sSub>
                      <m:sSubPr>
                        <m:ctrlPr>
                          <a:rPr lang="en-US" altLang="zh-CN" i="1" dirty="0" smtClean="0">
                            <a:latin typeface="Cambria Math" panose="02040503050406030204" pitchFamily="18" charset="0"/>
                          </a:rPr>
                        </m:ctrlPr>
                      </m:sSubPr>
                      <m:e>
                        <m:r>
                          <a:rPr lang="en-US" altLang="zh-CN" i="1" dirty="0" smtClean="0">
                            <a:latin typeface="Cambria Math" panose="02040503050406030204" pitchFamily="18" charset="0"/>
                          </a:rPr>
                          <m:t>𝑦</m:t>
                        </m:r>
                      </m:e>
                      <m:sub>
                        <m:r>
                          <a:rPr lang="en-US" altLang="zh-CN" i="1" dirty="0" smtClean="0">
                            <a:latin typeface="Cambria Math" panose="02040503050406030204" pitchFamily="18" charset="0"/>
                          </a:rPr>
                          <m:t>1</m:t>
                        </m:r>
                      </m:sub>
                    </m:sSub>
                    <m:r>
                      <a:rPr lang="en-US" altLang="zh-CN" i="1" dirty="0" smtClean="0">
                        <a:latin typeface="Cambria Math" panose="02040503050406030204" pitchFamily="18" charset="0"/>
                      </a:rPr>
                      <m:t> &gt; 0</m:t>
                    </m:r>
                  </m:oMath>
                </a14:m>
                <a:r>
                  <a:rPr lang="en-US" altLang="zh-CN" dirty="0"/>
                  <a:t> </a:t>
                </a:r>
                <a:r>
                  <a:rPr lang="zh-CN" altLang="en-US" dirty="0"/>
                  <a:t>则 </a:t>
                </a:r>
                <a14:m>
                  <m:oMath xmlns:m="http://schemas.openxmlformats.org/officeDocument/2006/math">
                    <m:r>
                      <a:rPr lang="en-US" altLang="zh-CN" i="1" dirty="0" smtClean="0">
                        <a:latin typeface="Cambria Math" panose="02040503050406030204" pitchFamily="18" charset="0"/>
                      </a:rPr>
                      <m:t>𝐴</m:t>
                    </m:r>
                  </m:oMath>
                </a14:m>
                <a:r>
                  <a:rPr lang="en-US" altLang="zh-CN" dirty="0"/>
                  <a:t> </a:t>
                </a:r>
                <a:r>
                  <a:rPr lang="zh-CN" altLang="en-US" dirty="0"/>
                  <a:t>在前 </a:t>
                </a:r>
                <a14:m>
                  <m:oMath xmlns:m="http://schemas.openxmlformats.org/officeDocument/2006/math">
                    <m:r>
                      <a:rPr lang="en-US" altLang="zh-CN" i="1" dirty="0" smtClean="0">
                        <a:latin typeface="Cambria Math" panose="02040503050406030204" pitchFamily="18" charset="0"/>
                      </a:rPr>
                      <m:t>𝐵</m:t>
                    </m:r>
                  </m:oMath>
                </a14:m>
                <a:r>
                  <a:rPr lang="en-US" altLang="zh-CN" dirty="0"/>
                  <a:t> </a:t>
                </a:r>
                <a:r>
                  <a:rPr lang="zh-CN" altLang="en-US" dirty="0"/>
                  <a:t>在后形成逆序对少，否则 </a:t>
                </a:r>
                <a14:m>
                  <m:oMath xmlns:m="http://schemas.openxmlformats.org/officeDocument/2006/math">
                    <m:r>
                      <a:rPr lang="en-US" altLang="zh-CN" i="1" dirty="0" smtClean="0">
                        <a:latin typeface="Cambria Math" panose="02040503050406030204" pitchFamily="18" charset="0"/>
                      </a:rPr>
                      <m:t>𝐵</m:t>
                    </m:r>
                  </m:oMath>
                </a14:m>
                <a:r>
                  <a:rPr lang="en-US" altLang="zh-CN" dirty="0"/>
                  <a:t> </a:t>
                </a:r>
                <a:r>
                  <a:rPr lang="zh-CN" altLang="en-US" dirty="0"/>
                  <a:t>在前 </a:t>
                </a:r>
                <a14:m>
                  <m:oMath xmlns:m="http://schemas.openxmlformats.org/officeDocument/2006/math">
                    <m:r>
                      <a:rPr lang="en-US" altLang="zh-CN" i="1" dirty="0" smtClean="0">
                        <a:latin typeface="Cambria Math" panose="02040503050406030204" pitchFamily="18" charset="0"/>
                      </a:rPr>
                      <m:t>𝐴</m:t>
                    </m:r>
                  </m:oMath>
                </a14:m>
                <a:r>
                  <a:rPr lang="en-US" altLang="zh-CN" dirty="0"/>
                  <a:t> </a:t>
                </a:r>
                <a:r>
                  <a:rPr lang="zh-CN" altLang="en-US" dirty="0"/>
                  <a:t>在后形成逆序对少。</a:t>
                </a:r>
              </a:p>
            </p:txBody>
          </p:sp>
        </mc:Choice>
        <mc:Fallback>
          <p:sp>
            <p:nvSpPr>
              <p:cNvPr id="4" name="内容占位符 3">
                <a:extLst>
                  <a:ext uri="{FF2B5EF4-FFF2-40B4-BE49-F238E27FC236}">
                    <a16:creationId xmlns:a16="http://schemas.microsoft.com/office/drawing/2014/main" id="{4D7BDDC9-D4AD-4C7C-3A1B-3498687B4064}"/>
                  </a:ext>
                </a:extLst>
              </p:cNvPr>
              <p:cNvSpPr>
                <a:spLocks noGrp="1" noRot="1" noChangeAspect="1" noMove="1" noResize="1" noEditPoints="1" noAdjustHandles="1" noChangeArrowheads="1" noChangeShapeType="1" noTextEdit="1"/>
              </p:cNvSpPr>
              <p:nvPr>
                <p:ph idx="1"/>
              </p:nvPr>
            </p:nvSpPr>
            <p:spPr>
              <a:blipFill>
                <a:blip r:embed="rId2"/>
                <a:stretch>
                  <a:fillRect l="-1043" t="-280" b="-10924"/>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241575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6F7679D-D4AA-A9CF-66E5-300BA061639C}"/>
              </a:ext>
            </a:extLst>
          </p:cNvPr>
          <p:cNvSpPr>
            <a:spLocks noGrp="1"/>
          </p:cNvSpPr>
          <p:nvPr>
            <p:ph type="title"/>
          </p:nvPr>
        </p:nvSpPr>
        <p:spPr/>
        <p:txBody>
          <a:bodyPr/>
          <a:lstStyle/>
          <a:p>
            <a:r>
              <a:rPr lang="en-US" altLang="zh-CN" dirty="0"/>
              <a:t>A - Inverse Pairs of Binary Strings</a:t>
            </a:r>
            <a:endParaRPr lang="zh-CN" altLang="en-US" dirty="0"/>
          </a:p>
        </p:txBody>
      </p:sp>
      <mc:AlternateContent xmlns:mc="http://schemas.openxmlformats.org/markup-compatibility/2006">
        <mc:Choice xmlns:a14="http://schemas.microsoft.com/office/drawing/2010/main" Requires="a14">
          <p:sp>
            <p:nvSpPr>
              <p:cNvPr id="4" name="内容占位符 3">
                <a:extLst>
                  <a:ext uri="{FF2B5EF4-FFF2-40B4-BE49-F238E27FC236}">
                    <a16:creationId xmlns:a16="http://schemas.microsoft.com/office/drawing/2014/main" id="{4D7BDDC9-D4AD-4C7C-3A1B-3498687B4064}"/>
                  </a:ext>
                </a:extLst>
              </p:cNvPr>
              <p:cNvSpPr>
                <a:spLocks noGrp="1"/>
              </p:cNvSpPr>
              <p:nvPr>
                <p:ph idx="1"/>
              </p:nvPr>
            </p:nvSpPr>
            <p:spPr/>
            <p:txBody>
              <a:bodyPr>
                <a:noAutofit/>
              </a:bodyPr>
              <a:lstStyle/>
              <a:p>
                <a:pPr>
                  <a:lnSpc>
                    <a:spcPct val="120000"/>
                  </a:lnSpc>
                </a:pPr>
                <a:r>
                  <a:rPr lang="zh-CN" altLang="en-US" dirty="0"/>
                  <a:t>注意到这个式子的几何意义为叉积，且表达的意义为向量 </a:t>
                </a:r>
                <a14:m>
                  <m:oMath xmlns:m="http://schemas.openxmlformats.org/officeDocument/2006/math">
                    <m:r>
                      <a:rPr lang="en-US" altLang="zh-CN" i="1" dirty="0" smtClean="0">
                        <a:latin typeface="Cambria Math" panose="02040503050406030204" pitchFamily="18" charset="0"/>
                      </a:rPr>
                      <m:t>(</m:t>
                    </m:r>
                    <m:sSub>
                      <m:sSubPr>
                        <m:ctrlPr>
                          <a:rPr lang="en-US" altLang="zh-CN" i="1" dirty="0" smtClean="0">
                            <a:latin typeface="Cambria Math" panose="02040503050406030204" pitchFamily="18" charset="0"/>
                          </a:rPr>
                        </m:ctrlPr>
                      </m:sSubPr>
                      <m:e>
                        <m:r>
                          <a:rPr lang="en-US" altLang="zh-CN" i="1" dirty="0" smtClean="0">
                            <a:latin typeface="Cambria Math" panose="02040503050406030204" pitchFamily="18" charset="0"/>
                          </a:rPr>
                          <m:t>𝑥</m:t>
                        </m:r>
                      </m:e>
                      <m:sub>
                        <m:r>
                          <a:rPr lang="en-US" altLang="zh-CN" i="1" dirty="0" smtClean="0">
                            <a:latin typeface="Cambria Math" panose="02040503050406030204" pitchFamily="18" charset="0"/>
                          </a:rPr>
                          <m:t>1</m:t>
                        </m:r>
                      </m:sub>
                    </m:sSub>
                    <m:r>
                      <a:rPr lang="en-US" altLang="zh-CN" i="1" dirty="0" smtClean="0">
                        <a:latin typeface="Cambria Math" panose="02040503050406030204" pitchFamily="18" charset="0"/>
                      </a:rPr>
                      <m:t>, </m:t>
                    </m:r>
                    <m:sSub>
                      <m:sSubPr>
                        <m:ctrlPr>
                          <a:rPr lang="en-US" altLang="zh-CN" i="1" dirty="0" smtClean="0">
                            <a:latin typeface="Cambria Math" panose="02040503050406030204" pitchFamily="18" charset="0"/>
                          </a:rPr>
                        </m:ctrlPr>
                      </m:sSubPr>
                      <m:e>
                        <m:r>
                          <a:rPr lang="en-US" altLang="zh-CN" i="1" dirty="0" smtClean="0">
                            <a:latin typeface="Cambria Math" panose="02040503050406030204" pitchFamily="18" charset="0"/>
                          </a:rPr>
                          <m:t>𝑦</m:t>
                        </m:r>
                      </m:e>
                      <m:sub>
                        <m:r>
                          <a:rPr lang="en-US" altLang="zh-CN" i="1" dirty="0" smtClean="0">
                            <a:latin typeface="Cambria Math" panose="02040503050406030204" pitchFamily="18" charset="0"/>
                          </a:rPr>
                          <m:t>1</m:t>
                        </m:r>
                      </m:sub>
                    </m:sSub>
                    <m:r>
                      <a:rPr lang="en-US" altLang="zh-CN" i="1" dirty="0" smtClean="0">
                        <a:latin typeface="Cambria Math" panose="02040503050406030204" pitchFamily="18" charset="0"/>
                      </a:rPr>
                      <m:t>)</m:t>
                    </m:r>
                  </m:oMath>
                </a14:m>
                <a:r>
                  <a:rPr lang="en-US" altLang="zh-CN" dirty="0"/>
                  <a:t> </a:t>
                </a:r>
                <a:r>
                  <a:rPr lang="zh-CN" altLang="en-US" dirty="0"/>
                  <a:t>在 </a:t>
                </a:r>
                <a14:m>
                  <m:oMath xmlns:m="http://schemas.openxmlformats.org/officeDocument/2006/math">
                    <m:r>
                      <a:rPr lang="en-US" altLang="zh-CN" i="1" dirty="0" smtClean="0">
                        <a:latin typeface="Cambria Math" panose="02040503050406030204" pitchFamily="18" charset="0"/>
                      </a:rPr>
                      <m:t>(</m:t>
                    </m:r>
                    <m:sSub>
                      <m:sSubPr>
                        <m:ctrlPr>
                          <a:rPr lang="en-US" altLang="zh-CN" i="1" dirty="0" smtClean="0">
                            <a:latin typeface="Cambria Math" panose="02040503050406030204" pitchFamily="18" charset="0"/>
                          </a:rPr>
                        </m:ctrlPr>
                      </m:sSubPr>
                      <m:e>
                        <m:r>
                          <a:rPr lang="en-US" altLang="zh-CN" i="1" dirty="0" smtClean="0">
                            <a:latin typeface="Cambria Math" panose="02040503050406030204" pitchFamily="18" charset="0"/>
                          </a:rPr>
                          <m:t>𝑥</m:t>
                        </m:r>
                      </m:e>
                      <m:sub>
                        <m:r>
                          <a:rPr lang="en-US" altLang="zh-CN" i="1" dirty="0" smtClean="0">
                            <a:latin typeface="Cambria Math" panose="02040503050406030204" pitchFamily="18" charset="0"/>
                          </a:rPr>
                          <m:t>2</m:t>
                        </m:r>
                      </m:sub>
                    </m:sSub>
                    <m:r>
                      <a:rPr lang="en-US" altLang="zh-CN" i="1" dirty="0" smtClean="0">
                        <a:latin typeface="Cambria Math" panose="02040503050406030204" pitchFamily="18" charset="0"/>
                      </a:rPr>
                      <m:t>, </m:t>
                    </m:r>
                    <m:sSub>
                      <m:sSubPr>
                        <m:ctrlPr>
                          <a:rPr lang="en-US" altLang="zh-CN" i="1" dirty="0" smtClean="0">
                            <a:latin typeface="Cambria Math" panose="02040503050406030204" pitchFamily="18" charset="0"/>
                          </a:rPr>
                        </m:ctrlPr>
                      </m:sSubPr>
                      <m:e>
                        <m:r>
                          <a:rPr lang="en-US" altLang="zh-CN" i="1" dirty="0" smtClean="0">
                            <a:latin typeface="Cambria Math" panose="02040503050406030204" pitchFamily="18" charset="0"/>
                          </a:rPr>
                          <m:t>𝑦</m:t>
                        </m:r>
                      </m:e>
                      <m:sub>
                        <m:r>
                          <a:rPr lang="en-US" altLang="zh-CN" i="1" dirty="0" smtClean="0">
                            <a:latin typeface="Cambria Math" panose="02040503050406030204" pitchFamily="18" charset="0"/>
                          </a:rPr>
                          <m:t>2</m:t>
                        </m:r>
                      </m:sub>
                    </m:sSub>
                    <m:r>
                      <a:rPr lang="en-US" altLang="zh-CN" i="1" dirty="0" smtClean="0">
                        <a:latin typeface="Cambria Math" panose="02040503050406030204" pitchFamily="18" charset="0"/>
                      </a:rPr>
                      <m:t>)</m:t>
                    </m:r>
                  </m:oMath>
                </a14:m>
                <a:r>
                  <a:rPr lang="en-US" altLang="zh-CN" dirty="0"/>
                  <a:t> </a:t>
                </a:r>
                <a:r>
                  <a:rPr lang="zh-CN" altLang="en-US" dirty="0"/>
                  <a:t>的右侧，我们直接将所有向量按从右到左排列，故排在前面的向量叉积排在后面的向量一定大于 </a:t>
                </a:r>
                <a14:m>
                  <m:oMath xmlns:m="http://schemas.openxmlformats.org/officeDocument/2006/math">
                    <m:r>
                      <a:rPr lang="en-US" altLang="zh-CN" i="1" dirty="0" smtClean="0">
                        <a:latin typeface="Cambria Math" panose="02040503050406030204" pitchFamily="18" charset="0"/>
                      </a:rPr>
                      <m:t>0</m:t>
                    </m:r>
                  </m:oMath>
                </a14:m>
                <a:r>
                  <a:rPr lang="zh-CN" altLang="en-US" dirty="0"/>
                  <a:t>，也就是说每对字符串都同时取到对逆序对最小的贡献，因此按 </a:t>
                </a:r>
                <a14:m>
                  <m:oMath xmlns:m="http://schemas.openxmlformats.org/officeDocument/2006/math">
                    <m:r>
                      <a:rPr lang="en-US" altLang="zh-CN" i="1" dirty="0" smtClean="0">
                        <a:latin typeface="Cambria Math" panose="02040503050406030204" pitchFamily="18" charset="0"/>
                      </a:rPr>
                      <m:t>01</m:t>
                    </m:r>
                  </m:oMath>
                </a14:m>
                <a:r>
                  <a:rPr lang="en-US" altLang="zh-CN" dirty="0"/>
                  <a:t> </a:t>
                </a:r>
                <a:r>
                  <a:rPr lang="zh-CN" altLang="en-US" dirty="0"/>
                  <a:t>占比排序即可使逆序对数最小。</a:t>
                </a:r>
              </a:p>
              <a:p>
                <a:pPr>
                  <a:lnSpc>
                    <a:spcPct val="120000"/>
                  </a:lnSpc>
                </a:pPr>
                <a:r>
                  <a:rPr lang="zh-CN" altLang="en-US" dirty="0"/>
                  <a:t>串内逆序对可以记录前缀 </a:t>
                </a:r>
                <a14:m>
                  <m:oMath xmlns:m="http://schemas.openxmlformats.org/officeDocument/2006/math">
                    <m:r>
                      <a:rPr lang="en-US" altLang="zh-CN" i="1" dirty="0" smtClean="0">
                        <a:latin typeface="Cambria Math" panose="02040503050406030204" pitchFamily="18" charset="0"/>
                      </a:rPr>
                      <m:t>1</m:t>
                    </m:r>
                  </m:oMath>
                </a14:m>
                <a:r>
                  <a:rPr lang="en-US" altLang="zh-CN" dirty="0"/>
                  <a:t> </a:t>
                </a:r>
                <a:r>
                  <a:rPr lang="zh-CN" altLang="en-US" dirty="0"/>
                  <a:t>的个数线性统计，排序花费 </a:t>
                </a:r>
                <a14:m>
                  <m:oMath xmlns:m="http://schemas.openxmlformats.org/officeDocument/2006/math">
                    <m:r>
                      <a:rPr lang="en-US" altLang="zh-CN" i="1" dirty="0" smtClean="0">
                        <a:latin typeface="Cambria Math" panose="02040503050406030204" pitchFamily="18" charset="0"/>
                      </a:rPr>
                      <m:t>𝑂</m:t>
                    </m:r>
                    <m:r>
                      <a:rPr lang="en-US" altLang="zh-CN" i="1" dirty="0" smtClean="0">
                        <a:latin typeface="Cambria Math" panose="02040503050406030204" pitchFamily="18" charset="0"/>
                      </a:rPr>
                      <m:t>(</m:t>
                    </m:r>
                    <m:r>
                      <a:rPr lang="en-US" altLang="zh-CN" i="1" dirty="0" smtClean="0">
                        <a:latin typeface="Cambria Math" panose="02040503050406030204" pitchFamily="18" charset="0"/>
                      </a:rPr>
                      <m:t>𝑛</m:t>
                    </m:r>
                    <m:func>
                      <m:funcPr>
                        <m:ctrlPr>
                          <a:rPr lang="en-US" altLang="zh-CN" b="0" i="1" dirty="0" smtClean="0">
                            <a:latin typeface="Cambria Math" panose="02040503050406030204" pitchFamily="18" charset="0"/>
                          </a:rPr>
                        </m:ctrlPr>
                      </m:funcPr>
                      <m:fName>
                        <m:r>
                          <m:rPr>
                            <m:sty m:val="p"/>
                          </m:rPr>
                          <a:rPr lang="en-US" altLang="zh-CN" b="0" i="0" dirty="0" smtClean="0">
                            <a:latin typeface="Cambria Math" panose="02040503050406030204" pitchFamily="18" charset="0"/>
                          </a:rPr>
                          <m:t>log</m:t>
                        </m:r>
                      </m:fName>
                      <m:e>
                        <m:r>
                          <a:rPr lang="en-US" altLang="zh-CN" b="0" i="1" dirty="0" smtClean="0">
                            <a:latin typeface="Cambria Math" panose="02040503050406030204" pitchFamily="18" charset="0"/>
                          </a:rPr>
                          <m:t>𝑛</m:t>
                        </m:r>
                      </m:e>
                    </m:func>
                    <m:r>
                      <a:rPr lang="en-US" altLang="zh-CN" i="1" dirty="0" smtClean="0">
                        <a:latin typeface="Cambria Math" panose="02040503050406030204" pitchFamily="18" charset="0"/>
                      </a:rPr>
                      <m:t>)</m:t>
                    </m:r>
                  </m:oMath>
                </a14:m>
                <a:r>
                  <a:rPr lang="en-US" altLang="zh-CN" dirty="0"/>
                  <a:t> </a:t>
                </a:r>
                <a:r>
                  <a:rPr lang="zh-CN" altLang="en-US" dirty="0"/>
                  <a:t>时间后可类似线性统计答案，总复杂度 </a:t>
                </a:r>
                <a14:m>
                  <m:oMath xmlns:m="http://schemas.openxmlformats.org/officeDocument/2006/math">
                    <m:r>
                      <a:rPr lang="en-US" altLang="zh-CN" i="1" dirty="0" smtClean="0">
                        <a:latin typeface="Cambria Math" panose="02040503050406030204" pitchFamily="18" charset="0"/>
                      </a:rPr>
                      <m:t>𝑂</m:t>
                    </m:r>
                    <m:r>
                      <a:rPr lang="en-US" altLang="zh-CN" i="1" dirty="0" smtClean="0">
                        <a:latin typeface="Cambria Math" panose="02040503050406030204" pitchFamily="18" charset="0"/>
                      </a:rPr>
                      <m:t>(</m:t>
                    </m:r>
                    <m:nary>
                      <m:naryPr>
                        <m:chr m:val="∑"/>
                        <m:subHide m:val="on"/>
                        <m:supHide m:val="on"/>
                        <m:ctrlPr>
                          <a:rPr lang="en-US" altLang="zh-CN" b="0" i="1" dirty="0" smtClean="0">
                            <a:latin typeface="Cambria Math" panose="02040503050406030204" pitchFamily="18" charset="0"/>
                          </a:rPr>
                        </m:ctrlPr>
                      </m:naryPr>
                      <m:sub/>
                      <m:sup/>
                      <m:e>
                        <m:d>
                          <m:dPr>
                            <m:begChr m:val="|"/>
                            <m:endChr m:val="|"/>
                            <m:ctrlPr>
                              <a:rPr lang="en-US" altLang="zh-CN" i="1" dirty="0" err="1">
                                <a:latin typeface="Cambria Math" panose="02040503050406030204" pitchFamily="18" charset="0"/>
                              </a:rPr>
                            </m:ctrlPr>
                          </m:dPr>
                          <m:e>
                            <m:sSub>
                              <m:sSubPr>
                                <m:ctrlPr>
                                  <a:rPr lang="en-US" altLang="zh-CN" i="1" dirty="0" err="1">
                                    <a:latin typeface="Cambria Math" panose="02040503050406030204" pitchFamily="18" charset="0"/>
                                  </a:rPr>
                                </m:ctrlPr>
                              </m:sSubPr>
                              <m:e>
                                <m:r>
                                  <a:rPr lang="en-US" altLang="zh-CN" i="1" dirty="0" err="1">
                                    <a:latin typeface="Cambria Math" panose="02040503050406030204" pitchFamily="18" charset="0"/>
                                  </a:rPr>
                                  <m:t>𝑠</m:t>
                                </m:r>
                              </m:e>
                              <m:sub>
                                <m:r>
                                  <a:rPr lang="en-US" altLang="zh-CN" i="1" dirty="0" err="1">
                                    <a:latin typeface="Cambria Math" panose="02040503050406030204" pitchFamily="18" charset="0"/>
                                  </a:rPr>
                                  <m:t>𝑖</m:t>
                                </m:r>
                              </m:sub>
                            </m:sSub>
                          </m:e>
                        </m:d>
                      </m:e>
                    </m:nary>
                    <m:r>
                      <a:rPr lang="en-US" altLang="zh-CN" i="1" dirty="0" smtClean="0">
                        <a:latin typeface="Cambria Math" panose="02040503050406030204" pitchFamily="18" charset="0"/>
                      </a:rPr>
                      <m:t> + </m:t>
                    </m:r>
                    <m:r>
                      <a:rPr lang="en-US" altLang="zh-CN" i="1" dirty="0" smtClean="0">
                        <a:latin typeface="Cambria Math" panose="02040503050406030204" pitchFamily="18" charset="0"/>
                      </a:rPr>
                      <m:t>𝑛</m:t>
                    </m:r>
                    <m:func>
                      <m:funcPr>
                        <m:ctrlPr>
                          <a:rPr lang="en-US" altLang="zh-CN" b="0" i="1" dirty="0" smtClean="0">
                            <a:latin typeface="Cambria Math" panose="02040503050406030204" pitchFamily="18" charset="0"/>
                          </a:rPr>
                        </m:ctrlPr>
                      </m:funcPr>
                      <m:fName>
                        <m:r>
                          <m:rPr>
                            <m:sty m:val="p"/>
                          </m:rPr>
                          <a:rPr lang="en-US" altLang="zh-CN" i="0" dirty="0" smtClean="0">
                            <a:latin typeface="Cambria Math" panose="02040503050406030204" pitchFamily="18" charset="0"/>
                          </a:rPr>
                          <m:t>log</m:t>
                        </m:r>
                      </m:fName>
                      <m:e>
                        <m:r>
                          <a:rPr lang="en-US" altLang="zh-CN" b="0" i="1" dirty="0" smtClean="0">
                            <a:latin typeface="Cambria Math" panose="02040503050406030204" pitchFamily="18" charset="0"/>
                          </a:rPr>
                          <m:t>𝑛</m:t>
                        </m:r>
                      </m:e>
                    </m:func>
                    <m:r>
                      <a:rPr lang="en-US" altLang="zh-CN" i="1" dirty="0" smtClean="0">
                        <a:latin typeface="Cambria Math" panose="02040503050406030204" pitchFamily="18" charset="0"/>
                      </a:rPr>
                      <m:t> )</m:t>
                    </m:r>
                  </m:oMath>
                </a14:m>
                <a:r>
                  <a:rPr lang="zh-CN" altLang="en-US" dirty="0"/>
                  <a:t>。</a:t>
                </a:r>
              </a:p>
            </p:txBody>
          </p:sp>
        </mc:Choice>
        <mc:Fallback>
          <p:sp>
            <p:nvSpPr>
              <p:cNvPr id="4" name="内容占位符 3">
                <a:extLst>
                  <a:ext uri="{FF2B5EF4-FFF2-40B4-BE49-F238E27FC236}">
                    <a16:creationId xmlns:a16="http://schemas.microsoft.com/office/drawing/2014/main" id="{4D7BDDC9-D4AD-4C7C-3A1B-3498687B4064}"/>
                  </a:ext>
                </a:extLst>
              </p:cNvPr>
              <p:cNvSpPr>
                <a:spLocks noGrp="1" noRot="1" noChangeAspect="1" noMove="1" noResize="1" noEditPoints="1" noAdjustHandles="1" noChangeArrowheads="1" noChangeShapeType="1" noTextEdit="1"/>
              </p:cNvSpPr>
              <p:nvPr>
                <p:ph idx="1"/>
              </p:nvPr>
            </p:nvSpPr>
            <p:spPr>
              <a:blipFill>
                <a:blip r:embed="rId2"/>
                <a:stretch>
                  <a:fillRect l="-1043" t="-280" b="-2241"/>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7821624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B. card sum</a:t>
            </a:r>
          </a:p>
        </p:txBody>
      </p:sp>
      <p:sp>
        <p:nvSpPr>
          <p:cNvPr id="3" name="内容占位符 2"/>
          <p:cNvSpPr>
            <a:spLocks noGrp="1"/>
          </p:cNvSpPr>
          <p:nvPr>
            <p:ph idx="1"/>
          </p:nvPr>
        </p:nvSpPr>
        <p:spPr/>
        <p:txBody>
          <a:bodyPr/>
          <a:lstStyle/>
          <a:p>
            <a:r>
              <a:rPr lang="zh-CN" altLang="en-US" dirty="0"/>
              <a:t>一句话题意：求</a:t>
            </a:r>
            <a:r>
              <a:rPr lang="en-US" altLang="zh-CN" dirty="0"/>
              <a:t>1-n(n&lt;=1e10)</a:t>
            </a:r>
            <a:r>
              <a:rPr lang="zh-CN" altLang="en-US" dirty="0"/>
              <a:t>中是</a:t>
            </a:r>
            <a:r>
              <a:rPr lang="en-US" altLang="zh-CN" dirty="0"/>
              <a:t>C(k,2)</a:t>
            </a:r>
            <a:r>
              <a:rPr lang="zh-CN" altLang="en-US" dirty="0"/>
              <a:t>倍数</a:t>
            </a:r>
            <a:r>
              <a:rPr lang="en-US" altLang="zh-CN" dirty="0"/>
              <a:t>(k&gt;=3)</a:t>
            </a:r>
            <a:r>
              <a:rPr lang="zh-CN" altLang="en-US" dirty="0"/>
              <a:t>的数的乘积。</a:t>
            </a:r>
          </a:p>
          <a:p>
            <a:r>
              <a:rPr lang="en-US" altLang="zh-CN" dirty="0"/>
              <a:t>tag</a:t>
            </a:r>
            <a:r>
              <a:rPr lang="zh-CN" altLang="en-US" dirty="0"/>
              <a:t>：搜索</a:t>
            </a:r>
          </a:p>
          <a:p>
            <a:r>
              <a:rPr lang="zh-CN" altLang="en-US" dirty="0"/>
              <a:t>首先，可以发现，</a:t>
            </a:r>
            <a:r>
              <a:rPr lang="en-US" altLang="zh-CN" dirty="0"/>
              <a:t>C(k,2)</a:t>
            </a:r>
            <a:r>
              <a:rPr lang="zh-CN" altLang="en-US" dirty="0"/>
              <a:t>中有很多的倍数的存在，比如</a:t>
            </a:r>
            <a:r>
              <a:rPr lang="en-US" altLang="zh-CN" dirty="0"/>
              <a:t>C(3,2)=3,C(4,2)=6</a:t>
            </a:r>
            <a:r>
              <a:rPr lang="zh-CN" altLang="en-US" dirty="0"/>
              <a:t>，那么我们就不需要考虑</a:t>
            </a:r>
            <a:r>
              <a:rPr lang="en-US" altLang="zh-CN" dirty="0"/>
              <a:t>C(4,2)</a:t>
            </a:r>
          </a:p>
          <a:p>
            <a:r>
              <a:rPr lang="zh-CN" altLang="en-US" dirty="0"/>
              <a:t>进行一次枚举后，发现小于</a:t>
            </a:r>
            <a:r>
              <a:rPr lang="en-US" altLang="zh-CN" dirty="0"/>
              <a:t>1e10</a:t>
            </a:r>
            <a:r>
              <a:rPr lang="zh-CN" altLang="en-US" dirty="0"/>
              <a:t>且不是其他</a:t>
            </a:r>
            <a:r>
              <a:rPr lang="en-US" altLang="zh-CN" dirty="0"/>
              <a:t>C(k,2)</a:t>
            </a:r>
            <a:r>
              <a:rPr lang="zh-CN" altLang="en-US" dirty="0"/>
              <a:t>倍数的只有</a:t>
            </a:r>
            <a:r>
              <a:rPr lang="en-US" altLang="zh-CN" dirty="0"/>
              <a:t>30258</a:t>
            </a:r>
            <a:r>
              <a:rPr lang="zh-CN" altLang="en-US" dirty="0"/>
              <a:t>割。</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B. card sum</a:t>
            </a:r>
          </a:p>
        </p:txBody>
      </p:sp>
      <p:sp>
        <p:nvSpPr>
          <p:cNvPr id="3" name="内容占位符 2"/>
          <p:cNvSpPr>
            <a:spLocks noGrp="1"/>
          </p:cNvSpPr>
          <p:nvPr>
            <p:ph idx="1"/>
          </p:nvPr>
        </p:nvSpPr>
        <p:spPr>
          <a:xfrm>
            <a:off x="647700" y="1825625"/>
            <a:ext cx="10515600" cy="5514975"/>
          </a:xfrm>
        </p:spPr>
        <p:txBody>
          <a:bodyPr>
            <a:normAutofit/>
          </a:bodyPr>
          <a:lstStyle/>
          <a:p>
            <a:r>
              <a:rPr lang="zh-CN" altLang="en-US"/>
              <a:t>先说两个无法过去的做法。</a:t>
            </a:r>
          </a:p>
          <a:p>
            <a:r>
              <a:rPr lang="en-US" altLang="zh-CN"/>
              <a:t>1.</a:t>
            </a:r>
            <a:r>
              <a:rPr lang="zh-CN" altLang="en-US"/>
              <a:t>枚举所有有效的</a:t>
            </a:r>
            <a:r>
              <a:rPr lang="en-US" altLang="zh-CN"/>
              <a:t>C(k,2)</a:t>
            </a:r>
            <a:r>
              <a:rPr lang="zh-CN" altLang="en-US"/>
              <a:t>的倍数，这在</a:t>
            </a:r>
            <a:r>
              <a:rPr lang="en-US" altLang="zh-CN"/>
              <a:t>k</a:t>
            </a:r>
            <a:r>
              <a:rPr lang="zh-CN" altLang="en-US"/>
              <a:t>比较小的时候会耗费非常多的时间。</a:t>
            </a:r>
          </a:p>
          <a:p>
            <a:r>
              <a:rPr lang="en-US" altLang="zh-CN"/>
              <a:t>2.</a:t>
            </a:r>
            <a:r>
              <a:rPr lang="zh-CN" altLang="en-US"/>
              <a:t>搜索</a:t>
            </a:r>
            <a:r>
              <a:rPr lang="en-US" altLang="zh-CN"/>
              <a:t>+</a:t>
            </a:r>
            <a:r>
              <a:rPr lang="zh-CN" altLang="en-US"/>
              <a:t>容斥，考虑</a:t>
            </a:r>
            <a:r>
              <a:rPr lang="en-US" altLang="zh-CN"/>
              <a:t>C(k,2)</a:t>
            </a:r>
            <a:r>
              <a:rPr lang="zh-CN" altLang="en-US"/>
              <a:t>的倍数的贡献，显然是一个等比数列的和，但是有些数会被算多次，所以需要容斥。这里要注意一个细节，搜索的顺序，优先枚举较大的</a:t>
            </a:r>
            <a:r>
              <a:rPr lang="en-US" altLang="zh-CN"/>
              <a:t>k</a:t>
            </a:r>
            <a:r>
              <a:rPr lang="zh-CN" altLang="en-US"/>
              <a:t>，这样会让搜索的速度大大提高。虽然这显然搜索很不满，但是还是没法通过此题。</a:t>
            </a:r>
          </a:p>
          <a:p>
            <a:pPr marL="0" indent="0">
              <a:buNone/>
            </a:pPr>
            <a:endParaRPr lang="zh-CN"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B. card sum</a:t>
            </a:r>
          </a:p>
        </p:txBody>
      </p:sp>
      <p:sp>
        <p:nvSpPr>
          <p:cNvPr id="3" name="内容占位符 2"/>
          <p:cNvSpPr>
            <a:spLocks noGrp="1"/>
          </p:cNvSpPr>
          <p:nvPr>
            <p:ph idx="1"/>
          </p:nvPr>
        </p:nvSpPr>
        <p:spPr>
          <a:xfrm>
            <a:off x="647700" y="1825625"/>
            <a:ext cx="10515600" cy="5514975"/>
          </a:xfrm>
        </p:spPr>
        <p:txBody>
          <a:bodyPr>
            <a:normAutofit/>
          </a:bodyPr>
          <a:lstStyle/>
          <a:p>
            <a:r>
              <a:rPr lang="zh-CN" altLang="en-US"/>
              <a:t>再次重复，搜索的顺序非常关键，对时间的影响非常大。</a:t>
            </a:r>
          </a:p>
          <a:p>
            <a:r>
              <a:rPr lang="zh-CN" altLang="en-US"/>
              <a:t>首先，一个合法的容斥的项会贡献剩余可选集合的复杂度。</a:t>
            </a:r>
          </a:p>
          <a:p>
            <a:r>
              <a:rPr lang="zh-CN" altLang="en-US"/>
              <a:t>考虑正着搜，比当前已选集合最大值更大的数都是可选的集合，这个可选集合的大小往往比较大。</a:t>
            </a:r>
          </a:p>
          <a:p>
            <a:r>
              <a:rPr lang="zh-CN" altLang="en-US"/>
              <a:t>考虑反着搜，比当前已选集合最小值更小的数都是可选的集合，这个可选集合在许多时候都是比较小的。</a:t>
            </a:r>
          </a:p>
          <a:p>
            <a:r>
              <a:rPr lang="zh-CN" altLang="en-US"/>
              <a:t>因为答案集合的</a:t>
            </a:r>
            <a:r>
              <a:rPr lang="en-US" altLang="zh-CN"/>
              <a:t>lcm</a:t>
            </a:r>
            <a:r>
              <a:rPr lang="zh-CN" altLang="en-US"/>
              <a:t>小于</a:t>
            </a:r>
            <a:r>
              <a:rPr lang="en-US" altLang="zh-CN"/>
              <a:t>1e10</a:t>
            </a:r>
            <a:r>
              <a:rPr lang="zh-CN" altLang="en-US"/>
              <a:t>，所以在较多的情况下集合内的数都是比较小的，因为较大的数多塞几个</a:t>
            </a:r>
            <a:r>
              <a:rPr lang="en-US" altLang="zh-CN"/>
              <a:t>lcm</a:t>
            </a:r>
            <a:r>
              <a:rPr lang="zh-CN" altLang="en-US"/>
              <a:t>就超过</a:t>
            </a:r>
            <a:r>
              <a:rPr lang="en-US" altLang="zh-CN"/>
              <a:t>1e10</a:t>
            </a:r>
            <a:r>
              <a:rPr lang="zh-CN" altLang="en-US"/>
              <a:t>了，而较小的数一般会出现在更多答案集合中。</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a:t>B. card sum</a:t>
            </a:r>
          </a:p>
        </p:txBody>
      </p:sp>
      <p:sp>
        <p:nvSpPr>
          <p:cNvPr id="3" name="内容占位符 2"/>
          <p:cNvSpPr>
            <a:spLocks noGrp="1"/>
          </p:cNvSpPr>
          <p:nvPr>
            <p:ph idx="1"/>
          </p:nvPr>
        </p:nvSpPr>
        <p:spPr>
          <a:xfrm>
            <a:off x="647700" y="1825625"/>
            <a:ext cx="10515600" cy="4351338"/>
          </a:xfrm>
        </p:spPr>
        <p:txBody>
          <a:bodyPr/>
          <a:lstStyle/>
          <a:p>
            <a:r>
              <a:rPr lang="zh-CN" altLang="en-US"/>
              <a:t>把这两个做法综合起来，对于</a:t>
            </a:r>
            <a:r>
              <a:rPr lang="en-US" altLang="zh-CN"/>
              <a:t>C(k,2)</a:t>
            </a:r>
            <a:r>
              <a:rPr lang="zh-CN" altLang="en-US"/>
              <a:t>比较小的进行搜索加容斥，大的直接进行枚举加上暴力和前面的搜索去重。</a:t>
            </a:r>
          </a:p>
          <a:p>
            <a:r>
              <a:rPr lang="zh-CN" altLang="en-US"/>
              <a:t>取一个比较好的大小划分的边界后，搜索容斥的总项数和枚举检查后的数列都是十万级别的，可以通过这题。</a:t>
            </a:r>
          </a:p>
          <a:p>
            <a:pPr marL="0" indent="0">
              <a:buNone/>
            </a:pPr>
            <a:endParaRPr lang="zh-CN"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1AA52E4-C7A9-740D-E068-1850BA77464D}"/>
              </a:ext>
            </a:extLst>
          </p:cNvPr>
          <p:cNvSpPr>
            <a:spLocks noGrp="1"/>
          </p:cNvSpPr>
          <p:nvPr>
            <p:ph type="title"/>
          </p:nvPr>
        </p:nvSpPr>
        <p:spPr/>
        <p:txBody>
          <a:bodyPr/>
          <a:lstStyle/>
          <a:p>
            <a:r>
              <a:rPr lang="en-US" altLang="zh-CN" dirty="0"/>
              <a:t>C. Delivery Robot</a:t>
            </a:r>
            <a:endParaRPr lang="zh-CN" altLang="en-US" dirty="0"/>
          </a:p>
        </p:txBody>
      </p:sp>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AFD3D8BD-52E3-1E7E-DB17-2C4E9FD431A0}"/>
                  </a:ext>
                </a:extLst>
              </p:cNvPr>
              <p:cNvSpPr>
                <a:spLocks noGrp="1"/>
              </p:cNvSpPr>
              <p:nvPr>
                <p:ph idx="1"/>
              </p:nvPr>
            </p:nvSpPr>
            <p:spPr/>
            <p:txBody>
              <a:bodyPr>
                <a:normAutofit/>
              </a:bodyPr>
              <a:lstStyle/>
              <a:p>
                <a:r>
                  <a:rPr lang="zh-CN" altLang="en-US" dirty="0"/>
                  <a:t>题意：给出平面上两个圆 </a:t>
                </a:r>
                <a14:m>
                  <m:oMath xmlns:m="http://schemas.openxmlformats.org/officeDocument/2006/math">
                    <m:r>
                      <a:rPr lang="en-US" altLang="zh-CN" b="0" i="1" smtClean="0">
                        <a:latin typeface="Cambria Math" panose="02040503050406030204" pitchFamily="18" charset="0"/>
                      </a:rPr>
                      <m:t>𝐴</m:t>
                    </m:r>
                    <m:r>
                      <a:rPr lang="en-US" altLang="zh-CN" b="0" i="1" smtClean="0">
                        <a:latin typeface="Cambria Math" panose="02040503050406030204" pitchFamily="18" charset="0"/>
                      </a:rPr>
                      <m:t>,</m:t>
                    </m:r>
                    <m:r>
                      <a:rPr lang="en-US" altLang="zh-CN" b="0" i="1" smtClean="0">
                        <a:latin typeface="Cambria Math" panose="02040503050406030204" pitchFamily="18" charset="0"/>
                      </a:rPr>
                      <m:t>𝐵</m:t>
                    </m:r>
                  </m:oMath>
                </a14:m>
                <a:r>
                  <a:rPr lang="zh-CN" altLang="en-US" dirty="0"/>
                  <a:t> 的初始位置、半径和移动速度，要求改变圆 </a:t>
                </a:r>
                <a14:m>
                  <m:oMath xmlns:m="http://schemas.openxmlformats.org/officeDocument/2006/math">
                    <m:r>
                      <a:rPr lang="en-US" altLang="zh-CN" b="0" i="1" smtClean="0">
                        <a:latin typeface="Cambria Math" panose="02040503050406030204" pitchFamily="18" charset="0"/>
                      </a:rPr>
                      <m:t>𝐴</m:t>
                    </m:r>
                  </m:oMath>
                </a14:m>
                <a:r>
                  <a:rPr lang="zh-CN" altLang="en-US" dirty="0"/>
                  <a:t> 的速度，使得两个圆在 </a:t>
                </a:r>
                <a14:m>
                  <m:oMath xmlns:m="http://schemas.openxmlformats.org/officeDocument/2006/math">
                    <m:r>
                      <m:rPr>
                        <m:sty m:val="p"/>
                      </m:rPr>
                      <a:rPr lang="en-US" altLang="zh-CN" b="0" i="0" smtClean="0">
                        <a:latin typeface="Cambria Math" panose="02040503050406030204" pitchFamily="18" charset="0"/>
                      </a:rPr>
                      <m:t>Δ</m:t>
                    </m:r>
                    <m:r>
                      <a:rPr lang="en-US" altLang="zh-CN" b="0" i="1" smtClean="0">
                        <a:latin typeface="Cambria Math" panose="02040503050406030204" pitchFamily="18" charset="0"/>
                      </a:rPr>
                      <m:t>𝑡</m:t>
                    </m:r>
                    <m:r>
                      <a:rPr lang="en-US" altLang="zh-CN" b="0" i="1" smtClean="0">
                        <a:latin typeface="Cambria Math" panose="02040503050406030204" pitchFamily="18" charset="0"/>
                      </a:rPr>
                      <m:t>=1</m:t>
                    </m:r>
                  </m:oMath>
                </a14:m>
                <a:r>
                  <a:rPr lang="zh-CN" altLang="en-US" dirty="0"/>
                  <a:t> 的时间内不发生碰撞，求出最小的速度变化量的模长</a:t>
                </a:r>
                <a:endParaRPr lang="en-US" altLang="zh-CN" dirty="0"/>
              </a:p>
              <a:p>
                <a:r>
                  <a:rPr lang="zh-CN" altLang="en-US" dirty="0"/>
                  <a:t>难度：</a:t>
                </a:r>
                <a:r>
                  <a:rPr lang="en-US" altLang="zh-CN" dirty="0"/>
                  <a:t>Medium</a:t>
                </a:r>
              </a:p>
              <a:p>
                <a:r>
                  <a:rPr lang="zh-CN" altLang="en-US" dirty="0"/>
                  <a:t>标签：几何</a:t>
                </a:r>
              </a:p>
            </p:txBody>
          </p:sp>
        </mc:Choice>
        <mc:Fallback xmlns="">
          <p:sp>
            <p:nvSpPr>
              <p:cNvPr id="3" name="内容占位符 2">
                <a:extLst>
                  <a:ext uri="{FF2B5EF4-FFF2-40B4-BE49-F238E27FC236}">
                    <a16:creationId xmlns:a16="http://schemas.microsoft.com/office/drawing/2014/main" id="{AFD3D8BD-52E3-1E7E-DB17-2C4E9FD431A0}"/>
                  </a:ext>
                </a:extLst>
              </p:cNvPr>
              <p:cNvSpPr>
                <a:spLocks noGrp="1" noRot="1" noChangeAspect="1" noMove="1" noResize="1" noEditPoints="1" noAdjustHandles="1" noChangeArrowheads="1" noChangeShapeType="1" noTextEdit="1"/>
              </p:cNvSpPr>
              <p:nvPr>
                <p:ph idx="1"/>
              </p:nvPr>
            </p:nvSpPr>
            <p:spPr>
              <a:blipFill>
                <a:blip r:embed="rId2"/>
                <a:stretch>
                  <a:fillRect l="-1043" t="-2381" r="-4580"/>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6501509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85EAEB7-9EE2-2355-7AEE-84026D1AACC3}"/>
              </a:ext>
            </a:extLst>
          </p:cNvPr>
          <p:cNvSpPr>
            <a:spLocks noGrp="1"/>
          </p:cNvSpPr>
          <p:nvPr>
            <p:ph type="title"/>
          </p:nvPr>
        </p:nvSpPr>
        <p:spPr/>
        <p:txBody>
          <a:bodyPr/>
          <a:lstStyle/>
          <a:p>
            <a:r>
              <a:rPr lang="en-US" altLang="zh-CN" dirty="0"/>
              <a:t>C. Delivery Robot</a:t>
            </a:r>
            <a:endParaRPr lang="zh-CN" altLang="en-US" dirty="0"/>
          </a:p>
        </p:txBody>
      </p:sp>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BF2B75B1-538E-0EF8-CADC-A2EC96B1EDEA}"/>
                  </a:ext>
                </a:extLst>
              </p:cNvPr>
              <p:cNvSpPr>
                <a:spLocks noGrp="1"/>
              </p:cNvSpPr>
              <p:nvPr>
                <p:ph idx="1"/>
              </p:nvPr>
            </p:nvSpPr>
            <p:spPr>
              <a:xfrm>
                <a:off x="838200" y="1825625"/>
                <a:ext cx="10515600" cy="4667250"/>
              </a:xfrm>
            </p:spPr>
            <p:txBody>
              <a:bodyPr>
                <a:normAutofit/>
              </a:bodyPr>
              <a:lstStyle/>
              <a:p>
                <a:r>
                  <a:rPr lang="zh-CN" altLang="en-US" dirty="0"/>
                  <a:t>对于两个物体的运动问题，首先考虑变换参考系的方式转化为一个物体的运动问题，也就是考虑相对运动</a:t>
                </a:r>
                <a:endParaRPr lang="en-US" altLang="zh-CN" dirty="0"/>
              </a:p>
              <a:p>
                <a:r>
                  <a:rPr lang="zh-CN" altLang="en-US" dirty="0"/>
                  <a:t>对于此题，我们假设圆 </a:t>
                </a:r>
                <a14:m>
                  <m:oMath xmlns:m="http://schemas.openxmlformats.org/officeDocument/2006/math">
                    <m:r>
                      <a:rPr lang="en-US" altLang="zh-CN" b="0" i="1" smtClean="0">
                        <a:latin typeface="Cambria Math" panose="02040503050406030204" pitchFamily="18" charset="0"/>
                      </a:rPr>
                      <m:t>𝐵</m:t>
                    </m:r>
                  </m:oMath>
                </a14:m>
                <a:r>
                  <a:rPr lang="zh-CN" altLang="en-US" dirty="0"/>
                  <a:t> 不动的话，那么圆 </a:t>
                </a:r>
                <a14:m>
                  <m:oMath xmlns:m="http://schemas.openxmlformats.org/officeDocument/2006/math">
                    <m:r>
                      <a:rPr lang="en-US" altLang="zh-CN" b="0" i="1" smtClean="0">
                        <a:latin typeface="Cambria Math" panose="02040503050406030204" pitchFamily="18" charset="0"/>
                      </a:rPr>
                      <m:t>𝐴</m:t>
                    </m:r>
                  </m:oMath>
                </a14:m>
                <a:r>
                  <a:rPr lang="zh-CN" altLang="en-US" dirty="0"/>
                  <a:t> 相对于圆 </a:t>
                </a:r>
                <a14:m>
                  <m:oMath xmlns:m="http://schemas.openxmlformats.org/officeDocument/2006/math">
                    <m:r>
                      <a:rPr lang="en-US" altLang="zh-CN" b="0" i="1" smtClean="0">
                        <a:latin typeface="Cambria Math" panose="02040503050406030204" pitchFamily="18" charset="0"/>
                      </a:rPr>
                      <m:t>𝐵</m:t>
                    </m:r>
                  </m:oMath>
                </a14:m>
                <a:r>
                  <a:rPr lang="zh-CN" altLang="en-US" dirty="0"/>
                  <a:t> 的速度则是 </a:t>
                </a:r>
                <a14:m>
                  <m:oMath xmlns:m="http://schemas.openxmlformats.org/officeDocument/2006/math">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𝑣</m:t>
                        </m:r>
                      </m:e>
                      <m:sub>
                        <m:r>
                          <a:rPr lang="en-US" altLang="zh-CN" b="0" i="1" smtClean="0">
                            <a:latin typeface="Cambria Math" panose="02040503050406030204" pitchFamily="18" charset="0"/>
                          </a:rPr>
                          <m:t>𝐴</m:t>
                        </m:r>
                      </m:sub>
                    </m:sSub>
                    <m:r>
                      <a:rPr lang="en-US" altLang="zh-CN" b="0" i="1" smtClean="0">
                        <a:latin typeface="Cambria Math" panose="02040503050406030204" pitchFamily="18" charset="0"/>
                      </a:rPr>
                      <m:t>−</m:t>
                    </m:r>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𝑣</m:t>
                        </m:r>
                      </m:e>
                      <m:sub>
                        <m:r>
                          <a:rPr lang="en-US" altLang="zh-CN" b="0" i="1" smtClean="0">
                            <a:latin typeface="Cambria Math" panose="02040503050406030204" pitchFamily="18" charset="0"/>
                          </a:rPr>
                          <m:t>𝐵</m:t>
                        </m:r>
                      </m:sub>
                    </m:sSub>
                  </m:oMath>
                </a14:m>
                <a:endParaRPr lang="en-US" altLang="zh-CN" dirty="0"/>
              </a:p>
              <a:p>
                <a:r>
                  <a:rPr lang="zh-CN" altLang="en-US" dirty="0"/>
                  <a:t>又由于两个圆的碰撞判断，本质上是看两个圆的圆心距离与其半径和的关系，那么我们可以把 </a:t>
                </a:r>
                <a14:m>
                  <m:oMath xmlns:m="http://schemas.openxmlformats.org/officeDocument/2006/math">
                    <m:r>
                      <a:rPr lang="en-US" altLang="zh-CN" b="0" i="1" smtClean="0">
                        <a:latin typeface="Cambria Math" panose="02040503050406030204" pitchFamily="18" charset="0"/>
                      </a:rPr>
                      <m:t>𝐴</m:t>
                    </m:r>
                  </m:oMath>
                </a14:m>
                <a:r>
                  <a:rPr lang="en-US" altLang="zh-CN" dirty="0"/>
                  <a:t> </a:t>
                </a:r>
                <a:r>
                  <a:rPr lang="zh-CN" altLang="en-US" dirty="0"/>
                  <a:t>转化成一个点，而 </a:t>
                </a:r>
                <a14:m>
                  <m:oMath xmlns:m="http://schemas.openxmlformats.org/officeDocument/2006/math">
                    <m:r>
                      <a:rPr lang="en-US" altLang="zh-CN" b="0" i="1" smtClean="0">
                        <a:latin typeface="Cambria Math" panose="02040503050406030204" pitchFamily="18" charset="0"/>
                      </a:rPr>
                      <m:t>𝐵</m:t>
                    </m:r>
                  </m:oMath>
                </a14:m>
                <a:r>
                  <a:rPr lang="en-US" altLang="zh-CN" dirty="0"/>
                  <a:t> </a:t>
                </a:r>
                <a:r>
                  <a:rPr lang="zh-CN" altLang="en-US" dirty="0"/>
                  <a:t>转化成半径为 </a:t>
                </a:r>
                <a14:m>
                  <m:oMath xmlns:m="http://schemas.openxmlformats.org/officeDocument/2006/math">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𝑟</m:t>
                        </m:r>
                      </m:e>
                      <m:sub>
                        <m:r>
                          <a:rPr lang="en-US" altLang="zh-CN" b="0" i="1" smtClean="0">
                            <a:latin typeface="Cambria Math" panose="02040503050406030204" pitchFamily="18" charset="0"/>
                          </a:rPr>
                          <m:t>𝐴</m:t>
                        </m:r>
                      </m:sub>
                    </m:sSub>
                    <m:r>
                      <a:rPr lang="en-US" altLang="zh-CN" b="0" i="1" smtClean="0">
                        <a:latin typeface="Cambria Math" panose="02040503050406030204" pitchFamily="18" charset="0"/>
                      </a:rPr>
                      <m:t>+</m:t>
                    </m:r>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𝑟</m:t>
                        </m:r>
                      </m:e>
                      <m:sub>
                        <m:r>
                          <a:rPr lang="en-US" altLang="zh-CN" b="0" i="1" smtClean="0">
                            <a:latin typeface="Cambria Math" panose="02040503050406030204" pitchFamily="18" charset="0"/>
                          </a:rPr>
                          <m:t>𝐵</m:t>
                        </m:r>
                      </m:sub>
                    </m:sSub>
                  </m:oMath>
                </a14:m>
                <a:r>
                  <a:rPr lang="en-US" altLang="zh-CN" dirty="0"/>
                  <a:t> </a:t>
                </a:r>
                <a:r>
                  <a:rPr lang="zh-CN" altLang="en-US" dirty="0"/>
                  <a:t>的圆</a:t>
                </a:r>
                <a:endParaRPr lang="en-US" altLang="zh-CN" dirty="0"/>
              </a:p>
              <a:p>
                <a:r>
                  <a:rPr lang="zh-CN" altLang="en-US" dirty="0"/>
                  <a:t>再把 </a:t>
                </a:r>
                <a14:m>
                  <m:oMath xmlns:m="http://schemas.openxmlformats.org/officeDocument/2006/math">
                    <m:r>
                      <a:rPr lang="en-US" altLang="zh-CN" b="0" i="1" smtClean="0">
                        <a:latin typeface="Cambria Math" panose="02040503050406030204" pitchFamily="18" charset="0"/>
                      </a:rPr>
                      <m:t>𝐴</m:t>
                    </m:r>
                  </m:oMath>
                </a14:m>
                <a:r>
                  <a:rPr lang="en-US" altLang="zh-CN" dirty="0"/>
                  <a:t> </a:t>
                </a:r>
                <a:r>
                  <a:rPr lang="zh-CN" altLang="en-US" dirty="0"/>
                  <a:t>移到原点，本问题可以转化成：有一个圆心坐标为 </a:t>
                </a:r>
                <a14:m>
                  <m:oMath xmlns:m="http://schemas.openxmlformats.org/officeDocument/2006/math">
                    <m:r>
                      <a:rPr lang="en-US" altLang="zh-CN" b="0" i="1" smtClean="0">
                        <a:latin typeface="Cambria Math" panose="02040503050406030204" pitchFamily="18" charset="0"/>
                      </a:rPr>
                      <m:t>𝑂𝐵</m:t>
                    </m:r>
                    <m:r>
                      <a:rPr lang="en-US" altLang="zh-CN" b="0" i="1" smtClean="0">
                        <a:latin typeface="Cambria Math" panose="02040503050406030204" pitchFamily="18" charset="0"/>
                      </a:rPr>
                      <m:t>−</m:t>
                    </m:r>
                    <m:r>
                      <a:rPr lang="en-US" altLang="zh-CN" b="0" i="1" smtClean="0">
                        <a:latin typeface="Cambria Math" panose="02040503050406030204" pitchFamily="18" charset="0"/>
                      </a:rPr>
                      <m:t>𝑂𝐴</m:t>
                    </m:r>
                  </m:oMath>
                </a14:m>
                <a:r>
                  <a:rPr lang="zh-CN" altLang="en-US" dirty="0"/>
                  <a:t>，半径为 </a:t>
                </a:r>
                <a14:m>
                  <m:oMath xmlns:m="http://schemas.openxmlformats.org/officeDocument/2006/math">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𝑟</m:t>
                        </m:r>
                      </m:e>
                      <m:sub>
                        <m:r>
                          <a:rPr lang="en-US" altLang="zh-CN" b="0" i="1" smtClean="0">
                            <a:latin typeface="Cambria Math" panose="02040503050406030204" pitchFamily="18" charset="0"/>
                          </a:rPr>
                          <m:t>𝐴</m:t>
                        </m:r>
                      </m:sub>
                    </m:sSub>
                    <m:r>
                      <a:rPr lang="en-US" altLang="zh-CN" b="0" i="1" smtClean="0">
                        <a:latin typeface="Cambria Math" panose="02040503050406030204" pitchFamily="18" charset="0"/>
                      </a:rPr>
                      <m:t>+</m:t>
                    </m:r>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𝑟</m:t>
                        </m:r>
                      </m:e>
                      <m:sub>
                        <m:r>
                          <a:rPr lang="en-US" altLang="zh-CN" b="0" i="1" smtClean="0">
                            <a:latin typeface="Cambria Math" panose="02040503050406030204" pitchFamily="18" charset="0"/>
                          </a:rPr>
                          <m:t>𝐵</m:t>
                        </m:r>
                      </m:sub>
                    </m:sSub>
                  </m:oMath>
                </a14:m>
                <a:r>
                  <a:rPr lang="zh-CN" altLang="en-US" dirty="0"/>
                  <a:t> 的静止的圆，另一点从原点出发，原速度为 </a:t>
                </a:r>
                <a14:m>
                  <m:oMath xmlns:m="http://schemas.openxmlformats.org/officeDocument/2006/math">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𝑣</m:t>
                        </m:r>
                      </m:e>
                      <m:sub>
                        <m:r>
                          <a:rPr lang="en-US" altLang="zh-CN" b="0" i="1" smtClean="0">
                            <a:latin typeface="Cambria Math" panose="02040503050406030204" pitchFamily="18" charset="0"/>
                          </a:rPr>
                          <m:t>𝐴</m:t>
                        </m:r>
                      </m:sub>
                    </m:sSub>
                    <m:r>
                      <a:rPr lang="en-US" altLang="zh-CN" b="0" i="1" smtClean="0">
                        <a:latin typeface="Cambria Math" panose="02040503050406030204" pitchFamily="18" charset="0"/>
                      </a:rPr>
                      <m:t>−</m:t>
                    </m:r>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𝑣</m:t>
                        </m:r>
                      </m:e>
                      <m:sub>
                        <m:r>
                          <a:rPr lang="en-US" altLang="zh-CN" b="0" i="1" smtClean="0">
                            <a:latin typeface="Cambria Math" panose="02040503050406030204" pitchFamily="18" charset="0"/>
                          </a:rPr>
                          <m:t>𝐵</m:t>
                        </m:r>
                      </m:sub>
                    </m:sSub>
                  </m:oMath>
                </a14:m>
                <a:r>
                  <a:rPr lang="zh-CN" altLang="en-US" dirty="0"/>
                  <a:t>，改变其速度使得在 </a:t>
                </a:r>
                <a14:m>
                  <m:oMath xmlns:m="http://schemas.openxmlformats.org/officeDocument/2006/math">
                    <m:r>
                      <m:rPr>
                        <m:sty m:val="p"/>
                      </m:rPr>
                      <a:rPr lang="en-US" altLang="zh-CN" b="0" i="0" smtClean="0">
                        <a:latin typeface="Cambria Math" panose="02040503050406030204" pitchFamily="18" charset="0"/>
                      </a:rPr>
                      <m:t>Δ</m:t>
                    </m:r>
                    <m:r>
                      <a:rPr lang="en-US" altLang="zh-CN" b="0" i="1" smtClean="0">
                        <a:latin typeface="Cambria Math" panose="02040503050406030204" pitchFamily="18" charset="0"/>
                      </a:rPr>
                      <m:t>𝑡</m:t>
                    </m:r>
                    <m:r>
                      <a:rPr lang="en-US" altLang="zh-CN" b="0" i="1" smtClean="0">
                        <a:latin typeface="Cambria Math" panose="02040503050406030204" pitchFamily="18" charset="0"/>
                      </a:rPr>
                      <m:t>=1</m:t>
                    </m:r>
                  </m:oMath>
                </a14:m>
                <a:r>
                  <a:rPr lang="zh-CN" altLang="en-US" dirty="0"/>
                  <a:t> 的时间内不与圆发生碰撞</a:t>
                </a:r>
                <a:endParaRPr lang="en-US" altLang="zh-CN" dirty="0"/>
              </a:p>
            </p:txBody>
          </p:sp>
        </mc:Choice>
        <mc:Fallback xmlns="">
          <p:sp>
            <p:nvSpPr>
              <p:cNvPr id="3" name="内容占位符 2">
                <a:extLst>
                  <a:ext uri="{FF2B5EF4-FFF2-40B4-BE49-F238E27FC236}">
                    <a16:creationId xmlns:a16="http://schemas.microsoft.com/office/drawing/2014/main" id="{BF2B75B1-538E-0EF8-CADC-A2EC96B1EDEA}"/>
                  </a:ext>
                </a:extLst>
              </p:cNvPr>
              <p:cNvSpPr>
                <a:spLocks noGrp="1" noRot="1" noChangeAspect="1" noMove="1" noResize="1" noEditPoints="1" noAdjustHandles="1" noChangeArrowheads="1" noChangeShapeType="1" noTextEdit="1"/>
              </p:cNvSpPr>
              <p:nvPr>
                <p:ph idx="1"/>
              </p:nvPr>
            </p:nvSpPr>
            <p:spPr>
              <a:xfrm>
                <a:off x="838200" y="1825625"/>
                <a:ext cx="10515600" cy="4667250"/>
              </a:xfrm>
              <a:blipFill>
                <a:blip r:embed="rId2"/>
                <a:stretch>
                  <a:fillRect l="-1043" t="-2350"/>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6932946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EC42542-CA6F-E469-BFE0-AD9B708B87EA}"/>
              </a:ext>
            </a:extLst>
          </p:cNvPr>
          <p:cNvSpPr>
            <a:spLocks noGrp="1"/>
          </p:cNvSpPr>
          <p:nvPr>
            <p:ph type="title"/>
          </p:nvPr>
        </p:nvSpPr>
        <p:spPr/>
        <p:txBody>
          <a:bodyPr/>
          <a:lstStyle/>
          <a:p>
            <a:r>
              <a:rPr lang="en-US" altLang="zh-CN" dirty="0"/>
              <a:t>C. Delivery Robot</a:t>
            </a:r>
            <a:endParaRPr lang="zh-CN" altLang="en-US" dirty="0"/>
          </a:p>
        </p:txBody>
      </p:sp>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09886811-7979-C280-514B-03E8FB820487}"/>
                  </a:ext>
                </a:extLst>
              </p:cNvPr>
              <p:cNvSpPr>
                <a:spLocks noGrp="1"/>
              </p:cNvSpPr>
              <p:nvPr>
                <p:ph idx="1"/>
              </p:nvPr>
            </p:nvSpPr>
            <p:spPr>
              <a:xfrm>
                <a:off x="838200" y="1825625"/>
                <a:ext cx="6852313" cy="4351338"/>
              </a:xfrm>
            </p:spPr>
            <p:txBody>
              <a:bodyPr/>
              <a:lstStyle/>
              <a:p>
                <a:r>
                  <a:rPr lang="zh-CN" altLang="en-US" dirty="0"/>
                  <a:t>作切线，如果 </a:t>
                </a:r>
                <a14:m>
                  <m:oMath xmlns:m="http://schemas.openxmlformats.org/officeDocument/2006/math">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𝑣</m:t>
                        </m:r>
                      </m:e>
                      <m:sub>
                        <m:r>
                          <a:rPr lang="en-US" altLang="zh-CN" b="0" i="1" smtClean="0">
                            <a:latin typeface="Cambria Math" panose="02040503050406030204" pitchFamily="18" charset="0"/>
                          </a:rPr>
                          <m:t>𝐴</m:t>
                        </m:r>
                      </m:sub>
                    </m:sSub>
                    <m:r>
                      <a:rPr lang="en-US" altLang="zh-CN" b="0" i="1" smtClean="0">
                        <a:latin typeface="Cambria Math" panose="02040503050406030204" pitchFamily="18" charset="0"/>
                      </a:rPr>
                      <m:t>−</m:t>
                    </m:r>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𝑣</m:t>
                        </m:r>
                      </m:e>
                      <m:sub>
                        <m:r>
                          <a:rPr lang="en-US" altLang="zh-CN" b="0" i="1" smtClean="0">
                            <a:latin typeface="Cambria Math" panose="02040503050406030204" pitchFamily="18" charset="0"/>
                          </a:rPr>
                          <m:t>𝐵</m:t>
                        </m:r>
                      </m:sub>
                    </m:sSub>
                  </m:oMath>
                </a14:m>
                <a:r>
                  <a:rPr lang="zh-CN" altLang="en-US" dirty="0"/>
                  <a:t> 落在图中阴影区域内，则会发生碰撞</a:t>
                </a:r>
                <a:endParaRPr lang="en-US" altLang="zh-CN" dirty="0"/>
              </a:p>
              <a:p>
                <a:r>
                  <a:rPr lang="zh-CN" altLang="en-US" dirty="0"/>
                  <a:t>要使得不发生碰撞，则需要将向量末端移出阴影区域，并使移动的距离最短</a:t>
                </a:r>
                <a:endParaRPr lang="en-US" altLang="zh-CN" dirty="0"/>
              </a:p>
              <a:p>
                <a:r>
                  <a:rPr lang="zh-CN" altLang="en-US" dirty="0"/>
                  <a:t>即需要求得向量末端到阴影区域边界的最短距离</a:t>
                </a:r>
                <a:endParaRPr lang="en-US" altLang="zh-CN" dirty="0"/>
              </a:p>
              <a:p>
                <a:r>
                  <a:rPr lang="zh-CN" altLang="en-US" dirty="0"/>
                  <a:t>分类讨论：点到切线的距离，点到圆弧的距离</a:t>
                </a:r>
              </a:p>
            </p:txBody>
          </p:sp>
        </mc:Choice>
        <mc:Fallback xmlns="">
          <p:sp>
            <p:nvSpPr>
              <p:cNvPr id="3" name="内容占位符 2">
                <a:extLst>
                  <a:ext uri="{FF2B5EF4-FFF2-40B4-BE49-F238E27FC236}">
                    <a16:creationId xmlns:a16="http://schemas.microsoft.com/office/drawing/2014/main" id="{09886811-7979-C280-514B-03E8FB820487}"/>
                  </a:ext>
                </a:extLst>
              </p:cNvPr>
              <p:cNvSpPr>
                <a:spLocks noGrp="1" noRot="1" noChangeAspect="1" noMove="1" noResize="1" noEditPoints="1" noAdjustHandles="1" noChangeArrowheads="1" noChangeShapeType="1" noTextEdit="1"/>
              </p:cNvSpPr>
              <p:nvPr>
                <p:ph idx="1"/>
              </p:nvPr>
            </p:nvSpPr>
            <p:spPr>
              <a:xfrm>
                <a:off x="838200" y="1825625"/>
                <a:ext cx="6852313" cy="4351338"/>
              </a:xfrm>
              <a:blipFill>
                <a:blip r:embed="rId2"/>
                <a:stretch>
                  <a:fillRect l="-1601" t="-2381" r="-801"/>
                </a:stretch>
              </a:blipFill>
            </p:spPr>
            <p:txBody>
              <a:bodyPr/>
              <a:lstStyle/>
              <a:p>
                <a:r>
                  <a:rPr lang="zh-CN" altLang="en-US">
                    <a:noFill/>
                  </a:rPr>
                  <a:t> </a:t>
                </a:r>
              </a:p>
            </p:txBody>
          </p:sp>
        </mc:Fallback>
      </mc:AlternateContent>
      <p:pic>
        <p:nvPicPr>
          <p:cNvPr id="7" name="图片 6">
            <a:extLst>
              <a:ext uri="{FF2B5EF4-FFF2-40B4-BE49-F238E27FC236}">
                <a16:creationId xmlns:a16="http://schemas.microsoft.com/office/drawing/2014/main" id="{700BD6D7-06E4-69C6-FDA1-C1BD74262312}"/>
              </a:ext>
            </a:extLst>
          </p:cNvPr>
          <p:cNvPicPr>
            <a:picLocks noChangeAspect="1"/>
          </p:cNvPicPr>
          <p:nvPr/>
        </p:nvPicPr>
        <p:blipFill rotWithShape="1">
          <a:blip r:embed="rId3"/>
          <a:srcRect l="19627" t="12836" r="40509" b="24577"/>
          <a:stretch/>
        </p:blipFill>
        <p:spPr>
          <a:xfrm>
            <a:off x="7915702" y="1884743"/>
            <a:ext cx="3916907" cy="4292220"/>
          </a:xfrm>
          <a:prstGeom prst="rect">
            <a:avLst/>
          </a:prstGeom>
        </p:spPr>
      </p:pic>
    </p:spTree>
    <p:extLst>
      <p:ext uri="{BB962C8B-B14F-4D97-AF65-F5344CB8AC3E}">
        <p14:creationId xmlns:p14="http://schemas.microsoft.com/office/powerpoint/2010/main" val="42457795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EBA73D5-482B-4E81-0FB3-5F613B58F67A}"/>
              </a:ext>
            </a:extLst>
          </p:cNvPr>
          <p:cNvSpPr>
            <a:spLocks noGrp="1"/>
          </p:cNvSpPr>
          <p:nvPr>
            <p:ph type="title"/>
          </p:nvPr>
        </p:nvSpPr>
        <p:spPr/>
        <p:txBody>
          <a:bodyPr/>
          <a:lstStyle/>
          <a:p>
            <a:r>
              <a:rPr lang="en-US" altLang="zh-CN" dirty="0"/>
              <a:t>D -Binary Subsequence </a:t>
            </a:r>
            <a:endParaRPr lang="zh-CN" altLang="en-US" dirty="0"/>
          </a:p>
        </p:txBody>
      </p:sp>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1C3240EE-0FF1-CAED-C50F-ACE1FE51C82F}"/>
                  </a:ext>
                </a:extLst>
              </p:cNvPr>
              <p:cNvSpPr>
                <a:spLocks noGrp="1"/>
              </p:cNvSpPr>
              <p:nvPr>
                <p:ph idx="1"/>
              </p:nvPr>
            </p:nvSpPr>
            <p:spPr/>
            <p:txBody>
              <a:bodyPr>
                <a:normAutofit/>
              </a:bodyPr>
              <a:lstStyle/>
              <a:p>
                <a:pPr marL="0" indent="0">
                  <a:buNone/>
                </a:pPr>
                <a:r>
                  <a:rPr lang="en-US" altLang="zh-CN" dirty="0"/>
                  <a:t>- </a:t>
                </a:r>
                <a:r>
                  <a:rPr lang="zh-CN" altLang="en-US" dirty="0"/>
                  <a:t>设</a:t>
                </a:r>
                <a14:m>
                  <m:oMath xmlns:m="http://schemas.openxmlformats.org/officeDocument/2006/math">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𝑠</m:t>
                        </m:r>
                      </m:e>
                      <m:sub>
                        <m:r>
                          <a:rPr lang="en-US" altLang="zh-CN" b="0" i="1" smtClean="0">
                            <a:latin typeface="Cambria Math" panose="02040503050406030204" pitchFamily="18" charset="0"/>
                          </a:rPr>
                          <m:t>0</m:t>
                        </m:r>
                      </m:sub>
                    </m:sSub>
                    <m:d>
                      <m:dPr>
                        <m:ctrlPr>
                          <a:rPr lang="en-US" altLang="zh-CN" b="0" i="1" smtClean="0">
                            <a:latin typeface="Cambria Math" panose="02040503050406030204" pitchFamily="18" charset="0"/>
                          </a:rPr>
                        </m:ctrlPr>
                      </m:dPr>
                      <m:e>
                        <m:r>
                          <a:rPr lang="en-US" altLang="zh-CN" b="0" i="1" smtClean="0">
                            <a:latin typeface="Cambria Math" panose="02040503050406030204" pitchFamily="18" charset="0"/>
                          </a:rPr>
                          <m:t>𝑖</m:t>
                        </m:r>
                      </m:e>
                    </m:d>
                  </m:oMath>
                </a14:m>
                <a:r>
                  <a:rPr lang="zh-CN" altLang="en-US" dirty="0"/>
                  <a:t>表示前</a:t>
                </a:r>
                <a14:m>
                  <m:oMath xmlns:m="http://schemas.openxmlformats.org/officeDocument/2006/math">
                    <m:r>
                      <a:rPr lang="en-US" altLang="zh-CN" b="0" i="1" smtClean="0">
                        <a:latin typeface="Cambria Math" panose="02040503050406030204" pitchFamily="18" charset="0"/>
                      </a:rPr>
                      <m:t>𝑖</m:t>
                    </m:r>
                  </m:oMath>
                </a14:m>
                <a:r>
                  <a:rPr lang="zh-CN" altLang="en-US" dirty="0"/>
                  <a:t>个字符中</a:t>
                </a:r>
                <a:r>
                  <a:rPr lang="en-US" altLang="zh-CN" dirty="0"/>
                  <a:t>0</a:t>
                </a:r>
                <a:r>
                  <a:rPr lang="zh-CN" altLang="en-US" dirty="0"/>
                  <a:t>的个数，</a:t>
                </a:r>
                <a14:m>
                  <m:oMath xmlns:m="http://schemas.openxmlformats.org/officeDocument/2006/math">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𝑠</m:t>
                        </m:r>
                      </m:e>
                      <m:sub>
                        <m:r>
                          <a:rPr lang="en-US" altLang="zh-CN" b="0" i="1" smtClean="0">
                            <a:latin typeface="Cambria Math" panose="02040503050406030204" pitchFamily="18" charset="0"/>
                          </a:rPr>
                          <m:t>1</m:t>
                        </m:r>
                      </m:sub>
                    </m:sSub>
                    <m:d>
                      <m:dPr>
                        <m:ctrlPr>
                          <a:rPr lang="en-US" altLang="zh-CN" b="0" i="1" smtClean="0">
                            <a:latin typeface="Cambria Math" panose="02040503050406030204" pitchFamily="18" charset="0"/>
                          </a:rPr>
                        </m:ctrlPr>
                      </m:dPr>
                      <m:e>
                        <m:r>
                          <a:rPr lang="en-US" altLang="zh-CN" b="0" i="1" smtClean="0">
                            <a:latin typeface="Cambria Math" panose="02040503050406030204" pitchFamily="18" charset="0"/>
                          </a:rPr>
                          <m:t>𝑖</m:t>
                        </m:r>
                      </m:e>
                    </m:d>
                  </m:oMath>
                </a14:m>
                <a:r>
                  <a:rPr lang="zh-CN" altLang="en-US" dirty="0"/>
                  <a:t>同理，那么答案可以表示为：</a:t>
                </a:r>
                <a:endParaRPr lang="en-US" altLang="zh-CN" dirty="0"/>
              </a:p>
              <a:p>
                <a:pPr marL="0" indent="0">
                  <a:buNone/>
                </a:pPr>
                <a14:m>
                  <m:oMathPara xmlns:m="http://schemas.openxmlformats.org/officeDocument/2006/math">
                    <m:oMathParaPr>
                      <m:jc m:val="centerGroup"/>
                    </m:oMathParaPr>
                    <m:oMath xmlns:m="http://schemas.openxmlformats.org/officeDocument/2006/math">
                      <m:r>
                        <a:rPr lang="en-US" altLang="zh-CN" b="0" i="1" smtClean="0">
                          <a:latin typeface="Cambria Math" panose="02040503050406030204" pitchFamily="18" charset="0"/>
                        </a:rPr>
                        <m:t>𝐸</m:t>
                      </m:r>
                      <m:d>
                        <m:dPr>
                          <m:begChr m:val="{"/>
                          <m:endChr m:val="}"/>
                          <m:ctrlPr>
                            <a:rPr lang="en-US" altLang="zh-CN" b="0" i="1" smtClean="0">
                              <a:latin typeface="Cambria Math" panose="02040503050406030204" pitchFamily="18" charset="0"/>
                            </a:rPr>
                          </m:ctrlPr>
                        </m:dPr>
                        <m:e>
                          <m:func>
                            <m:funcPr>
                              <m:ctrlPr>
                                <a:rPr lang="en-US" altLang="zh-CN" b="0" i="1" smtClean="0">
                                  <a:latin typeface="Cambria Math" panose="02040503050406030204" pitchFamily="18" charset="0"/>
                                </a:rPr>
                              </m:ctrlPr>
                            </m:funcPr>
                            <m:fName>
                              <m:r>
                                <m:rPr>
                                  <m:sty m:val="p"/>
                                </m:rPr>
                                <a:rPr lang="en-US" altLang="zh-CN" b="0" i="0" smtClean="0">
                                  <a:latin typeface="Cambria Math" panose="02040503050406030204" pitchFamily="18" charset="0"/>
                                </a:rPr>
                                <m:t>max</m:t>
                              </m:r>
                            </m:fName>
                            <m:e>
                              <m:d>
                                <m:dPr>
                                  <m:ctrlPr>
                                    <a:rPr lang="en-US" altLang="zh-CN" b="0" i="1" smtClean="0">
                                      <a:latin typeface="Cambria Math" panose="02040503050406030204" pitchFamily="18" charset="0"/>
                                    </a:rPr>
                                  </m:ctrlPr>
                                </m:dPr>
                                <m:e>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𝑠</m:t>
                                      </m:r>
                                    </m:e>
                                    <m:sub>
                                      <m:r>
                                        <a:rPr lang="en-US" altLang="zh-CN" b="0" i="1" smtClean="0">
                                          <a:latin typeface="Cambria Math" panose="02040503050406030204" pitchFamily="18" charset="0"/>
                                        </a:rPr>
                                        <m:t>0</m:t>
                                      </m:r>
                                    </m:sub>
                                  </m:sSub>
                                  <m:d>
                                    <m:dPr>
                                      <m:ctrlPr>
                                        <a:rPr lang="en-US" altLang="zh-CN" b="0" i="1" smtClean="0">
                                          <a:latin typeface="Cambria Math" panose="02040503050406030204" pitchFamily="18" charset="0"/>
                                        </a:rPr>
                                      </m:ctrlPr>
                                    </m:dPr>
                                    <m:e>
                                      <m:r>
                                        <a:rPr lang="en-US" altLang="zh-CN" b="0" i="1" smtClean="0">
                                          <a:latin typeface="Cambria Math" panose="02040503050406030204" pitchFamily="18" charset="0"/>
                                        </a:rPr>
                                        <m:t>𝑖</m:t>
                                      </m:r>
                                    </m:e>
                                  </m:d>
                                  <m:r>
                                    <a:rPr lang="en-US" altLang="zh-CN" b="0" i="1" smtClean="0">
                                      <a:latin typeface="Cambria Math" panose="02040503050406030204" pitchFamily="18" charset="0"/>
                                    </a:rPr>
                                    <m:t>+</m:t>
                                  </m:r>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𝑠</m:t>
                                      </m:r>
                                    </m:e>
                                    <m:sub>
                                      <m:r>
                                        <a:rPr lang="en-US" altLang="zh-CN" b="0" i="1" smtClean="0">
                                          <a:latin typeface="Cambria Math" panose="02040503050406030204" pitchFamily="18" charset="0"/>
                                        </a:rPr>
                                        <m:t>1</m:t>
                                      </m:r>
                                    </m:sub>
                                  </m:sSub>
                                  <m:d>
                                    <m:dPr>
                                      <m:ctrlPr>
                                        <a:rPr lang="en-US" altLang="zh-CN" b="0" i="1" smtClean="0">
                                          <a:latin typeface="Cambria Math" panose="02040503050406030204" pitchFamily="18" charset="0"/>
                                        </a:rPr>
                                      </m:ctrlPr>
                                    </m:dPr>
                                    <m:e>
                                      <m:r>
                                        <a:rPr lang="en-US" altLang="zh-CN" b="0" i="1" smtClean="0">
                                          <a:latin typeface="Cambria Math" panose="02040503050406030204" pitchFamily="18" charset="0"/>
                                        </a:rPr>
                                        <m:t>𝑛</m:t>
                                      </m:r>
                                    </m:e>
                                  </m:d>
                                  <m:r>
                                    <a:rPr lang="en-US" altLang="zh-CN" b="0" i="1" smtClean="0">
                                      <a:latin typeface="Cambria Math" panose="02040503050406030204" pitchFamily="18" charset="0"/>
                                    </a:rPr>
                                    <m:t>−</m:t>
                                  </m:r>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𝑠</m:t>
                                      </m:r>
                                    </m:e>
                                    <m:sub>
                                      <m:r>
                                        <a:rPr lang="en-US" altLang="zh-CN" b="0" i="1" smtClean="0">
                                          <a:latin typeface="Cambria Math" panose="02040503050406030204" pitchFamily="18" charset="0"/>
                                        </a:rPr>
                                        <m:t>1</m:t>
                                      </m:r>
                                    </m:sub>
                                  </m:sSub>
                                  <m:d>
                                    <m:dPr>
                                      <m:ctrlPr>
                                        <a:rPr lang="en-US" altLang="zh-CN" b="0" i="1" smtClean="0">
                                          <a:latin typeface="Cambria Math" panose="02040503050406030204" pitchFamily="18" charset="0"/>
                                        </a:rPr>
                                      </m:ctrlPr>
                                    </m:dPr>
                                    <m:e>
                                      <m:r>
                                        <a:rPr lang="en-US" altLang="zh-CN" b="0" i="1" smtClean="0">
                                          <a:latin typeface="Cambria Math" panose="02040503050406030204" pitchFamily="18" charset="0"/>
                                        </a:rPr>
                                        <m:t>𝑖</m:t>
                                      </m:r>
                                    </m:e>
                                  </m:d>
                                </m:e>
                              </m:d>
                            </m:e>
                          </m:func>
                        </m:e>
                      </m:d>
                    </m:oMath>
                  </m:oMathPara>
                </a14:m>
                <a:endParaRPr lang="en-US" altLang="zh-CN" dirty="0"/>
              </a:p>
              <a:p>
                <a:pPr>
                  <a:buFontTx/>
                  <a:buChar char="-"/>
                </a:pPr>
                <a:r>
                  <a:rPr lang="zh-CN" altLang="en-US" dirty="0"/>
                  <a:t>将这个式子化简</a:t>
                </a:r>
                <a:endParaRPr lang="en-US" altLang="zh-CN" dirty="0"/>
              </a:p>
              <a:p>
                <a:pPr marL="0" indent="0">
                  <a:buNone/>
                </a:pPr>
                <a14:m>
                  <m:oMathPara xmlns:m="http://schemas.openxmlformats.org/officeDocument/2006/math">
                    <m:oMathParaPr>
                      <m:jc m:val="centerGroup"/>
                    </m:oMathParaPr>
                    <m:oMath xmlns:m="http://schemas.openxmlformats.org/officeDocument/2006/math">
                      <m:r>
                        <a:rPr lang="en-US" altLang="zh-CN" b="0" i="1" smtClean="0">
                          <a:latin typeface="Cambria Math" panose="02040503050406030204" pitchFamily="18" charset="0"/>
                        </a:rPr>
                        <m:t>𝐸</m:t>
                      </m:r>
                      <m:d>
                        <m:dPr>
                          <m:begChr m:val="{"/>
                          <m:endChr m:val="}"/>
                          <m:ctrlPr>
                            <a:rPr lang="en-US" altLang="zh-CN" b="0" i="1" smtClean="0">
                              <a:latin typeface="Cambria Math" panose="02040503050406030204" pitchFamily="18" charset="0"/>
                            </a:rPr>
                          </m:ctrlPr>
                        </m:dPr>
                        <m:e>
                          <m:func>
                            <m:funcPr>
                              <m:ctrlPr>
                                <a:rPr lang="en-US" altLang="zh-CN" b="0" i="1" smtClean="0">
                                  <a:latin typeface="Cambria Math" panose="02040503050406030204" pitchFamily="18" charset="0"/>
                                </a:rPr>
                              </m:ctrlPr>
                            </m:funcPr>
                            <m:fName>
                              <m:r>
                                <m:rPr>
                                  <m:sty m:val="p"/>
                                </m:rPr>
                                <a:rPr lang="en-US" altLang="zh-CN" b="0" i="0" smtClean="0">
                                  <a:latin typeface="Cambria Math" panose="02040503050406030204" pitchFamily="18" charset="0"/>
                                </a:rPr>
                                <m:t>max</m:t>
                              </m:r>
                            </m:fName>
                            <m:e>
                              <m:d>
                                <m:dPr>
                                  <m:ctrlPr>
                                    <a:rPr lang="en-US" altLang="zh-CN" b="0" i="1" smtClean="0">
                                      <a:latin typeface="Cambria Math" panose="02040503050406030204" pitchFamily="18" charset="0"/>
                                    </a:rPr>
                                  </m:ctrlPr>
                                </m:dPr>
                                <m:e>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𝑠</m:t>
                                      </m:r>
                                    </m:e>
                                    <m:sub>
                                      <m:r>
                                        <a:rPr lang="en-US" altLang="zh-CN" b="0" i="1" smtClean="0">
                                          <a:latin typeface="Cambria Math" panose="02040503050406030204" pitchFamily="18" charset="0"/>
                                        </a:rPr>
                                        <m:t>0</m:t>
                                      </m:r>
                                    </m:sub>
                                  </m:sSub>
                                  <m:d>
                                    <m:dPr>
                                      <m:ctrlPr>
                                        <a:rPr lang="en-US" altLang="zh-CN" b="0" i="1" smtClean="0">
                                          <a:latin typeface="Cambria Math" panose="02040503050406030204" pitchFamily="18" charset="0"/>
                                        </a:rPr>
                                      </m:ctrlPr>
                                    </m:dPr>
                                    <m:e>
                                      <m:r>
                                        <a:rPr lang="en-US" altLang="zh-CN" b="0" i="1" smtClean="0">
                                          <a:latin typeface="Cambria Math" panose="02040503050406030204" pitchFamily="18" charset="0"/>
                                        </a:rPr>
                                        <m:t>𝑖</m:t>
                                      </m:r>
                                    </m:e>
                                  </m:d>
                                  <m:r>
                                    <a:rPr lang="en-US" altLang="zh-CN" b="0" i="1" smtClean="0">
                                      <a:latin typeface="Cambria Math" panose="02040503050406030204" pitchFamily="18" charset="0"/>
                                    </a:rPr>
                                    <m:t>+</m:t>
                                  </m:r>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𝑠</m:t>
                                      </m:r>
                                    </m:e>
                                    <m:sub>
                                      <m:r>
                                        <a:rPr lang="en-US" altLang="zh-CN" b="0" i="1" smtClean="0">
                                          <a:latin typeface="Cambria Math" panose="02040503050406030204" pitchFamily="18" charset="0"/>
                                        </a:rPr>
                                        <m:t>1</m:t>
                                      </m:r>
                                    </m:sub>
                                  </m:sSub>
                                  <m:d>
                                    <m:dPr>
                                      <m:ctrlPr>
                                        <a:rPr lang="en-US" altLang="zh-CN" b="0" i="1" smtClean="0">
                                          <a:latin typeface="Cambria Math" panose="02040503050406030204" pitchFamily="18" charset="0"/>
                                        </a:rPr>
                                      </m:ctrlPr>
                                    </m:dPr>
                                    <m:e>
                                      <m:r>
                                        <a:rPr lang="en-US" altLang="zh-CN" b="0" i="1" smtClean="0">
                                          <a:latin typeface="Cambria Math" panose="02040503050406030204" pitchFamily="18" charset="0"/>
                                        </a:rPr>
                                        <m:t>𝑛</m:t>
                                      </m:r>
                                    </m:e>
                                  </m:d>
                                  <m:r>
                                    <a:rPr lang="en-US" altLang="zh-CN" b="0" i="1" smtClean="0">
                                      <a:latin typeface="Cambria Math" panose="02040503050406030204" pitchFamily="18" charset="0"/>
                                    </a:rPr>
                                    <m:t>−</m:t>
                                  </m:r>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𝑠</m:t>
                                      </m:r>
                                    </m:e>
                                    <m:sub>
                                      <m:r>
                                        <a:rPr lang="en-US" altLang="zh-CN" b="0" i="1" smtClean="0">
                                          <a:latin typeface="Cambria Math" panose="02040503050406030204" pitchFamily="18" charset="0"/>
                                        </a:rPr>
                                        <m:t>1</m:t>
                                      </m:r>
                                    </m:sub>
                                  </m:sSub>
                                  <m:d>
                                    <m:dPr>
                                      <m:ctrlPr>
                                        <a:rPr lang="en-US" altLang="zh-CN" b="0" i="1" smtClean="0">
                                          <a:latin typeface="Cambria Math" panose="02040503050406030204" pitchFamily="18" charset="0"/>
                                        </a:rPr>
                                      </m:ctrlPr>
                                    </m:dPr>
                                    <m:e>
                                      <m:r>
                                        <a:rPr lang="en-US" altLang="zh-CN" b="0" i="1" smtClean="0">
                                          <a:latin typeface="Cambria Math" panose="02040503050406030204" pitchFamily="18" charset="0"/>
                                        </a:rPr>
                                        <m:t>𝑖</m:t>
                                      </m:r>
                                    </m:e>
                                  </m:d>
                                </m:e>
                              </m:d>
                            </m:e>
                          </m:func>
                        </m:e>
                      </m:d>
                    </m:oMath>
                  </m:oMathPara>
                </a14:m>
                <a:endParaRPr lang="en-US" altLang="zh-CN" b="0" dirty="0"/>
              </a:p>
              <a:p>
                <a:pPr marL="0" indent="0">
                  <a:buNone/>
                </a:pPr>
                <a14:m>
                  <m:oMathPara xmlns:m="http://schemas.openxmlformats.org/officeDocument/2006/math">
                    <m:oMathParaPr>
                      <m:jc m:val="centerGroup"/>
                    </m:oMathParaPr>
                    <m:oMath xmlns:m="http://schemas.openxmlformats.org/officeDocument/2006/math">
                      <m:r>
                        <a:rPr lang="en-US" altLang="zh-CN" b="0" i="1" smtClean="0">
                          <a:latin typeface="Cambria Math" panose="02040503050406030204" pitchFamily="18" charset="0"/>
                        </a:rPr>
                        <m:t>=</m:t>
                      </m:r>
                      <m:r>
                        <a:rPr lang="en-US" altLang="zh-CN" b="0" i="1" smtClean="0">
                          <a:latin typeface="Cambria Math" panose="02040503050406030204" pitchFamily="18" charset="0"/>
                        </a:rPr>
                        <m:t>𝐸</m:t>
                      </m:r>
                      <m:d>
                        <m:dPr>
                          <m:begChr m:val="{"/>
                          <m:endChr m:val="}"/>
                          <m:ctrlPr>
                            <a:rPr lang="en-US" altLang="zh-CN" b="0" i="1" smtClean="0">
                              <a:latin typeface="Cambria Math" panose="02040503050406030204" pitchFamily="18" charset="0"/>
                            </a:rPr>
                          </m:ctrlPr>
                        </m:dPr>
                        <m:e>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𝑠</m:t>
                              </m:r>
                            </m:e>
                            <m:sub>
                              <m:r>
                                <a:rPr lang="en-US" altLang="zh-CN" b="0" i="1" smtClean="0">
                                  <a:latin typeface="Cambria Math" panose="02040503050406030204" pitchFamily="18" charset="0"/>
                                </a:rPr>
                                <m:t>1</m:t>
                              </m:r>
                            </m:sub>
                          </m:sSub>
                          <m:d>
                            <m:dPr>
                              <m:ctrlPr>
                                <a:rPr lang="en-US" altLang="zh-CN" b="0" i="1" smtClean="0">
                                  <a:latin typeface="Cambria Math" panose="02040503050406030204" pitchFamily="18" charset="0"/>
                                </a:rPr>
                              </m:ctrlPr>
                            </m:dPr>
                            <m:e>
                              <m:r>
                                <a:rPr lang="en-US" altLang="zh-CN" b="0" i="1" smtClean="0">
                                  <a:latin typeface="Cambria Math" panose="02040503050406030204" pitchFamily="18" charset="0"/>
                                </a:rPr>
                                <m:t>𝑛</m:t>
                              </m:r>
                            </m:e>
                          </m:d>
                          <m:r>
                            <a:rPr lang="en-US" altLang="zh-CN" b="0" i="1" smtClean="0">
                              <a:latin typeface="Cambria Math" panose="02040503050406030204" pitchFamily="18" charset="0"/>
                            </a:rPr>
                            <m:t>+</m:t>
                          </m:r>
                          <m:func>
                            <m:funcPr>
                              <m:ctrlPr>
                                <a:rPr lang="en-US" altLang="zh-CN" b="0" i="1" smtClean="0">
                                  <a:latin typeface="Cambria Math" panose="02040503050406030204" pitchFamily="18" charset="0"/>
                                </a:rPr>
                              </m:ctrlPr>
                            </m:funcPr>
                            <m:fName>
                              <m:r>
                                <m:rPr>
                                  <m:sty m:val="p"/>
                                </m:rPr>
                                <a:rPr lang="en-US" altLang="zh-CN" b="0" i="0" smtClean="0">
                                  <a:latin typeface="Cambria Math" panose="02040503050406030204" pitchFamily="18" charset="0"/>
                                </a:rPr>
                                <m:t>max</m:t>
                              </m:r>
                            </m:fName>
                            <m:e>
                              <m:d>
                                <m:dPr>
                                  <m:ctrlPr>
                                    <a:rPr lang="en-US" altLang="zh-CN" b="0" i="1" smtClean="0">
                                      <a:latin typeface="Cambria Math" panose="02040503050406030204" pitchFamily="18" charset="0"/>
                                    </a:rPr>
                                  </m:ctrlPr>
                                </m:dPr>
                                <m:e>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𝑠</m:t>
                                      </m:r>
                                    </m:e>
                                    <m:sub>
                                      <m:r>
                                        <a:rPr lang="en-US" altLang="zh-CN" b="0" i="1" smtClean="0">
                                          <a:latin typeface="Cambria Math" panose="02040503050406030204" pitchFamily="18" charset="0"/>
                                        </a:rPr>
                                        <m:t>0</m:t>
                                      </m:r>
                                    </m:sub>
                                  </m:sSub>
                                  <m:d>
                                    <m:dPr>
                                      <m:ctrlPr>
                                        <a:rPr lang="en-US" altLang="zh-CN" b="0" i="1" smtClean="0">
                                          <a:latin typeface="Cambria Math" panose="02040503050406030204" pitchFamily="18" charset="0"/>
                                        </a:rPr>
                                      </m:ctrlPr>
                                    </m:dPr>
                                    <m:e>
                                      <m:r>
                                        <a:rPr lang="en-US" altLang="zh-CN" b="0" i="1" smtClean="0">
                                          <a:latin typeface="Cambria Math" panose="02040503050406030204" pitchFamily="18" charset="0"/>
                                        </a:rPr>
                                        <m:t>𝑖</m:t>
                                      </m:r>
                                    </m:e>
                                  </m:d>
                                  <m:r>
                                    <a:rPr lang="en-US" altLang="zh-CN" b="0" i="1" smtClean="0">
                                      <a:latin typeface="Cambria Math" panose="02040503050406030204" pitchFamily="18" charset="0"/>
                                    </a:rPr>
                                    <m:t>−</m:t>
                                  </m:r>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𝑠</m:t>
                                      </m:r>
                                    </m:e>
                                    <m:sub>
                                      <m:r>
                                        <a:rPr lang="en-US" altLang="zh-CN" b="0" i="1" smtClean="0">
                                          <a:latin typeface="Cambria Math" panose="02040503050406030204" pitchFamily="18" charset="0"/>
                                        </a:rPr>
                                        <m:t>1</m:t>
                                      </m:r>
                                    </m:sub>
                                  </m:sSub>
                                  <m:d>
                                    <m:dPr>
                                      <m:ctrlPr>
                                        <a:rPr lang="en-US" altLang="zh-CN" b="0" i="1" smtClean="0">
                                          <a:latin typeface="Cambria Math" panose="02040503050406030204" pitchFamily="18" charset="0"/>
                                        </a:rPr>
                                      </m:ctrlPr>
                                    </m:dPr>
                                    <m:e>
                                      <m:r>
                                        <a:rPr lang="en-US" altLang="zh-CN" b="0" i="1" smtClean="0">
                                          <a:latin typeface="Cambria Math" panose="02040503050406030204" pitchFamily="18" charset="0"/>
                                        </a:rPr>
                                        <m:t>𝑖</m:t>
                                      </m:r>
                                    </m:e>
                                  </m:d>
                                </m:e>
                              </m:d>
                            </m:e>
                          </m:func>
                        </m:e>
                      </m:d>
                    </m:oMath>
                  </m:oMathPara>
                </a14:m>
                <a:endParaRPr lang="en-US" altLang="zh-CN" b="0" dirty="0"/>
              </a:p>
              <a:p>
                <a:pPr marL="0" indent="0">
                  <a:buNone/>
                </a:pPr>
                <a14:m>
                  <m:oMathPara xmlns:m="http://schemas.openxmlformats.org/officeDocument/2006/math">
                    <m:oMathParaPr>
                      <m:jc m:val="centerGroup"/>
                    </m:oMathParaPr>
                    <m:oMath xmlns:m="http://schemas.openxmlformats.org/officeDocument/2006/math">
                      <m:r>
                        <a:rPr lang="en-US" altLang="zh-CN" b="0" i="1" smtClean="0">
                          <a:latin typeface="Cambria Math" panose="02040503050406030204" pitchFamily="18" charset="0"/>
                        </a:rPr>
                        <m:t>=</m:t>
                      </m:r>
                      <m:r>
                        <a:rPr lang="en-US" altLang="zh-CN" b="0" i="1" smtClean="0">
                          <a:latin typeface="Cambria Math" panose="02040503050406030204" pitchFamily="18" charset="0"/>
                        </a:rPr>
                        <m:t>𝐸</m:t>
                      </m:r>
                      <m:d>
                        <m:dPr>
                          <m:ctrlPr>
                            <a:rPr lang="en-US" altLang="zh-CN" b="0" i="1" smtClean="0">
                              <a:latin typeface="Cambria Math" panose="02040503050406030204" pitchFamily="18" charset="0"/>
                            </a:rPr>
                          </m:ctrlPr>
                        </m:dPr>
                        <m:e>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𝑠</m:t>
                              </m:r>
                            </m:e>
                            <m:sub>
                              <m:r>
                                <a:rPr lang="en-US" altLang="zh-CN" b="0" i="1" smtClean="0">
                                  <a:latin typeface="Cambria Math" panose="02040503050406030204" pitchFamily="18" charset="0"/>
                                </a:rPr>
                                <m:t>1</m:t>
                              </m:r>
                            </m:sub>
                          </m:sSub>
                          <m:d>
                            <m:dPr>
                              <m:ctrlPr>
                                <a:rPr lang="en-US" altLang="zh-CN" b="0" i="1" smtClean="0">
                                  <a:latin typeface="Cambria Math" panose="02040503050406030204" pitchFamily="18" charset="0"/>
                                </a:rPr>
                              </m:ctrlPr>
                            </m:dPr>
                            <m:e>
                              <m:r>
                                <a:rPr lang="en-US" altLang="zh-CN" b="0" i="1" smtClean="0">
                                  <a:latin typeface="Cambria Math" panose="02040503050406030204" pitchFamily="18" charset="0"/>
                                </a:rPr>
                                <m:t>𝑛</m:t>
                              </m:r>
                            </m:e>
                          </m:d>
                        </m:e>
                      </m:d>
                      <m:r>
                        <a:rPr lang="en-US" altLang="zh-CN" b="0" i="1" smtClean="0">
                          <a:latin typeface="Cambria Math" panose="02040503050406030204" pitchFamily="18" charset="0"/>
                        </a:rPr>
                        <m:t>+</m:t>
                      </m:r>
                      <m:r>
                        <a:rPr lang="en-US" altLang="zh-CN" b="0" i="1" smtClean="0">
                          <a:latin typeface="Cambria Math" panose="02040503050406030204" pitchFamily="18" charset="0"/>
                        </a:rPr>
                        <m:t>𝐸</m:t>
                      </m:r>
                      <m:d>
                        <m:dPr>
                          <m:begChr m:val="{"/>
                          <m:endChr m:val="}"/>
                          <m:ctrlPr>
                            <a:rPr lang="en-US" altLang="zh-CN" b="0" i="1" smtClean="0">
                              <a:latin typeface="Cambria Math" panose="02040503050406030204" pitchFamily="18" charset="0"/>
                            </a:rPr>
                          </m:ctrlPr>
                        </m:dPr>
                        <m:e>
                          <m:func>
                            <m:funcPr>
                              <m:ctrlPr>
                                <a:rPr lang="en-US" altLang="zh-CN" b="0" i="1" smtClean="0">
                                  <a:latin typeface="Cambria Math" panose="02040503050406030204" pitchFamily="18" charset="0"/>
                                </a:rPr>
                              </m:ctrlPr>
                            </m:funcPr>
                            <m:fName>
                              <m:r>
                                <m:rPr>
                                  <m:sty m:val="p"/>
                                </m:rPr>
                                <a:rPr lang="en-US" altLang="zh-CN" b="0" i="0" smtClean="0">
                                  <a:latin typeface="Cambria Math" panose="02040503050406030204" pitchFamily="18" charset="0"/>
                                </a:rPr>
                                <m:t>max</m:t>
                              </m:r>
                            </m:fName>
                            <m:e>
                              <m:d>
                                <m:dPr>
                                  <m:ctrlPr>
                                    <a:rPr lang="en-US" altLang="zh-CN" b="0" i="1" smtClean="0">
                                      <a:latin typeface="Cambria Math" panose="02040503050406030204" pitchFamily="18" charset="0"/>
                                    </a:rPr>
                                  </m:ctrlPr>
                                </m:dPr>
                                <m:e>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𝑠</m:t>
                                      </m:r>
                                    </m:e>
                                    <m:sub>
                                      <m:r>
                                        <a:rPr lang="en-US" altLang="zh-CN" b="0" i="1" smtClean="0">
                                          <a:latin typeface="Cambria Math" panose="02040503050406030204" pitchFamily="18" charset="0"/>
                                        </a:rPr>
                                        <m:t>0</m:t>
                                      </m:r>
                                    </m:sub>
                                  </m:sSub>
                                  <m:d>
                                    <m:dPr>
                                      <m:ctrlPr>
                                        <a:rPr lang="en-US" altLang="zh-CN" b="0" i="1" smtClean="0">
                                          <a:latin typeface="Cambria Math" panose="02040503050406030204" pitchFamily="18" charset="0"/>
                                        </a:rPr>
                                      </m:ctrlPr>
                                    </m:dPr>
                                    <m:e>
                                      <m:r>
                                        <a:rPr lang="en-US" altLang="zh-CN" b="0" i="1" smtClean="0">
                                          <a:latin typeface="Cambria Math" panose="02040503050406030204" pitchFamily="18" charset="0"/>
                                        </a:rPr>
                                        <m:t>𝑖</m:t>
                                      </m:r>
                                    </m:e>
                                  </m:d>
                                  <m:r>
                                    <a:rPr lang="en-US" altLang="zh-CN" b="0" i="1" smtClean="0">
                                      <a:latin typeface="Cambria Math" panose="02040503050406030204" pitchFamily="18" charset="0"/>
                                    </a:rPr>
                                    <m:t>−</m:t>
                                  </m:r>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𝑠</m:t>
                                      </m:r>
                                    </m:e>
                                    <m:sub>
                                      <m:r>
                                        <a:rPr lang="en-US" altLang="zh-CN" b="0" i="1" smtClean="0">
                                          <a:latin typeface="Cambria Math" panose="02040503050406030204" pitchFamily="18" charset="0"/>
                                        </a:rPr>
                                        <m:t>1</m:t>
                                      </m:r>
                                    </m:sub>
                                  </m:sSub>
                                  <m:d>
                                    <m:dPr>
                                      <m:ctrlPr>
                                        <a:rPr lang="en-US" altLang="zh-CN" b="0" i="1" smtClean="0">
                                          <a:latin typeface="Cambria Math" panose="02040503050406030204" pitchFamily="18" charset="0"/>
                                        </a:rPr>
                                      </m:ctrlPr>
                                    </m:dPr>
                                    <m:e>
                                      <m:r>
                                        <a:rPr lang="en-US" altLang="zh-CN" b="0" i="1" smtClean="0">
                                          <a:latin typeface="Cambria Math" panose="02040503050406030204" pitchFamily="18" charset="0"/>
                                        </a:rPr>
                                        <m:t>𝑖</m:t>
                                      </m:r>
                                    </m:e>
                                  </m:d>
                                </m:e>
                              </m:d>
                            </m:e>
                          </m:func>
                        </m:e>
                      </m:d>
                    </m:oMath>
                  </m:oMathPara>
                </a14:m>
                <a:endParaRPr lang="en-US" altLang="zh-CN" b="0" dirty="0"/>
              </a:p>
              <a:p>
                <a:pPr marL="0" indent="0">
                  <a:buNone/>
                </a:pPr>
                <a14:m>
                  <m:oMathPara xmlns:m="http://schemas.openxmlformats.org/officeDocument/2006/math">
                    <m:oMathParaPr>
                      <m:jc m:val="centerGroup"/>
                    </m:oMathParaPr>
                    <m:oMath xmlns:m="http://schemas.openxmlformats.org/officeDocument/2006/math">
                      <m:r>
                        <a:rPr lang="en-US" altLang="zh-CN" b="0" i="1" smtClean="0">
                          <a:latin typeface="Cambria Math" panose="02040503050406030204" pitchFamily="18" charset="0"/>
                        </a:rPr>
                        <m:t>=</m:t>
                      </m:r>
                      <m:f>
                        <m:fPr>
                          <m:ctrlPr>
                            <a:rPr lang="en-US" altLang="zh-CN" b="0" i="1" smtClean="0">
                              <a:latin typeface="Cambria Math" panose="02040503050406030204" pitchFamily="18" charset="0"/>
                            </a:rPr>
                          </m:ctrlPr>
                        </m:fPr>
                        <m:num>
                          <m:r>
                            <a:rPr lang="en-US" altLang="zh-CN" b="0" i="1" smtClean="0">
                              <a:latin typeface="Cambria Math" panose="02040503050406030204" pitchFamily="18" charset="0"/>
                            </a:rPr>
                            <m:t>𝑛</m:t>
                          </m:r>
                        </m:num>
                        <m:den>
                          <m:r>
                            <a:rPr lang="en-US" altLang="zh-CN" b="0" i="1" smtClean="0">
                              <a:latin typeface="Cambria Math" panose="02040503050406030204" pitchFamily="18" charset="0"/>
                            </a:rPr>
                            <m:t>2</m:t>
                          </m:r>
                        </m:den>
                      </m:f>
                      <m:r>
                        <a:rPr lang="en-US" altLang="zh-CN" b="0" i="1" smtClean="0">
                          <a:latin typeface="Cambria Math" panose="02040503050406030204" pitchFamily="18" charset="0"/>
                        </a:rPr>
                        <m:t>+</m:t>
                      </m:r>
                      <m:r>
                        <a:rPr lang="en-US" altLang="zh-CN" b="0" i="1" smtClean="0">
                          <a:latin typeface="Cambria Math" panose="02040503050406030204" pitchFamily="18" charset="0"/>
                        </a:rPr>
                        <m:t>𝐸</m:t>
                      </m:r>
                      <m:d>
                        <m:dPr>
                          <m:begChr m:val="{"/>
                          <m:endChr m:val="}"/>
                          <m:ctrlPr>
                            <a:rPr lang="en-US" altLang="zh-CN" b="0" i="1" smtClean="0">
                              <a:latin typeface="Cambria Math" panose="02040503050406030204" pitchFamily="18" charset="0"/>
                            </a:rPr>
                          </m:ctrlPr>
                        </m:dPr>
                        <m:e>
                          <m:func>
                            <m:funcPr>
                              <m:ctrlPr>
                                <a:rPr lang="en-US" altLang="zh-CN" b="0" i="1" smtClean="0">
                                  <a:latin typeface="Cambria Math" panose="02040503050406030204" pitchFamily="18" charset="0"/>
                                </a:rPr>
                              </m:ctrlPr>
                            </m:funcPr>
                            <m:fName>
                              <m:r>
                                <m:rPr>
                                  <m:sty m:val="p"/>
                                </m:rPr>
                                <a:rPr lang="en-US" altLang="zh-CN" b="0" i="0" smtClean="0">
                                  <a:latin typeface="Cambria Math" panose="02040503050406030204" pitchFamily="18" charset="0"/>
                                </a:rPr>
                                <m:t>max</m:t>
                              </m:r>
                            </m:fName>
                            <m:e>
                              <m:d>
                                <m:dPr>
                                  <m:ctrlPr>
                                    <a:rPr lang="en-US" altLang="zh-CN" b="0" i="1" smtClean="0">
                                      <a:latin typeface="Cambria Math" panose="02040503050406030204" pitchFamily="18" charset="0"/>
                                    </a:rPr>
                                  </m:ctrlPr>
                                </m:dPr>
                                <m:e>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𝑠</m:t>
                                      </m:r>
                                    </m:e>
                                    <m:sub>
                                      <m:r>
                                        <a:rPr lang="en-US" altLang="zh-CN" b="0" i="1" smtClean="0">
                                          <a:latin typeface="Cambria Math" panose="02040503050406030204" pitchFamily="18" charset="0"/>
                                        </a:rPr>
                                        <m:t>0</m:t>
                                      </m:r>
                                    </m:sub>
                                  </m:sSub>
                                  <m:d>
                                    <m:dPr>
                                      <m:ctrlPr>
                                        <a:rPr lang="en-US" altLang="zh-CN" b="0" i="1" smtClean="0">
                                          <a:latin typeface="Cambria Math" panose="02040503050406030204" pitchFamily="18" charset="0"/>
                                        </a:rPr>
                                      </m:ctrlPr>
                                    </m:dPr>
                                    <m:e>
                                      <m:r>
                                        <a:rPr lang="en-US" altLang="zh-CN" b="0" i="1" smtClean="0">
                                          <a:latin typeface="Cambria Math" panose="02040503050406030204" pitchFamily="18" charset="0"/>
                                        </a:rPr>
                                        <m:t>𝑖</m:t>
                                      </m:r>
                                    </m:e>
                                  </m:d>
                                  <m:r>
                                    <a:rPr lang="en-US" altLang="zh-CN" b="0" i="1" smtClean="0">
                                      <a:latin typeface="Cambria Math" panose="02040503050406030204" pitchFamily="18" charset="0"/>
                                    </a:rPr>
                                    <m:t>−</m:t>
                                  </m:r>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𝑠</m:t>
                                      </m:r>
                                    </m:e>
                                    <m:sub>
                                      <m:r>
                                        <a:rPr lang="en-US" altLang="zh-CN" b="0" i="1" smtClean="0">
                                          <a:latin typeface="Cambria Math" panose="02040503050406030204" pitchFamily="18" charset="0"/>
                                        </a:rPr>
                                        <m:t>1</m:t>
                                      </m:r>
                                    </m:sub>
                                  </m:sSub>
                                  <m:d>
                                    <m:dPr>
                                      <m:ctrlPr>
                                        <a:rPr lang="en-US" altLang="zh-CN" b="0" i="1" smtClean="0">
                                          <a:latin typeface="Cambria Math" panose="02040503050406030204" pitchFamily="18" charset="0"/>
                                        </a:rPr>
                                      </m:ctrlPr>
                                    </m:dPr>
                                    <m:e>
                                      <m:r>
                                        <a:rPr lang="en-US" altLang="zh-CN" b="0" i="1" smtClean="0">
                                          <a:latin typeface="Cambria Math" panose="02040503050406030204" pitchFamily="18" charset="0"/>
                                        </a:rPr>
                                        <m:t>𝑖</m:t>
                                      </m:r>
                                    </m:e>
                                  </m:d>
                                </m:e>
                              </m:d>
                            </m:e>
                          </m:func>
                        </m:e>
                      </m:d>
                    </m:oMath>
                  </m:oMathPara>
                </a14:m>
                <a:endParaRPr lang="en-US" altLang="zh-CN" dirty="0"/>
              </a:p>
              <a:p>
                <a:pPr marL="0" indent="0">
                  <a:buNone/>
                </a:pPr>
                <a:r>
                  <a:rPr lang="en-US" altLang="zh-CN" dirty="0"/>
                  <a:t>- </a:t>
                </a:r>
                <a:r>
                  <a:rPr lang="zh-CN" altLang="en-US" dirty="0"/>
                  <a:t>剩下的就是 </a:t>
                </a:r>
                <a14:m>
                  <m:oMath xmlns:m="http://schemas.openxmlformats.org/officeDocument/2006/math">
                    <m:r>
                      <a:rPr lang="en-US" altLang="zh-CN" b="0" i="1" smtClean="0">
                        <a:latin typeface="Cambria Math" panose="02040503050406030204" pitchFamily="18" charset="0"/>
                      </a:rPr>
                      <m:t>𝐸</m:t>
                    </m:r>
                    <m:d>
                      <m:dPr>
                        <m:begChr m:val="{"/>
                        <m:endChr m:val="}"/>
                        <m:ctrlPr>
                          <a:rPr lang="en-US" altLang="zh-CN" b="0" i="1" smtClean="0">
                            <a:latin typeface="Cambria Math" panose="02040503050406030204" pitchFamily="18" charset="0"/>
                          </a:rPr>
                        </m:ctrlPr>
                      </m:dPr>
                      <m:e>
                        <m:func>
                          <m:funcPr>
                            <m:ctrlPr>
                              <a:rPr lang="en-US" altLang="zh-CN" b="0" i="1" smtClean="0">
                                <a:latin typeface="Cambria Math" panose="02040503050406030204" pitchFamily="18" charset="0"/>
                              </a:rPr>
                            </m:ctrlPr>
                          </m:funcPr>
                          <m:fName>
                            <m:r>
                              <m:rPr>
                                <m:sty m:val="p"/>
                              </m:rPr>
                              <a:rPr lang="en-US" altLang="zh-CN" b="0" i="0" smtClean="0">
                                <a:latin typeface="Cambria Math" panose="02040503050406030204" pitchFamily="18" charset="0"/>
                              </a:rPr>
                              <m:t>max</m:t>
                            </m:r>
                          </m:fName>
                          <m:e>
                            <m:d>
                              <m:dPr>
                                <m:ctrlPr>
                                  <a:rPr lang="en-US" altLang="zh-CN" b="0" i="1" smtClean="0">
                                    <a:latin typeface="Cambria Math" panose="02040503050406030204" pitchFamily="18" charset="0"/>
                                  </a:rPr>
                                </m:ctrlPr>
                              </m:dPr>
                              <m:e>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𝑠</m:t>
                                    </m:r>
                                  </m:e>
                                  <m:sub>
                                    <m:r>
                                      <a:rPr lang="en-US" altLang="zh-CN" b="0" i="1" smtClean="0">
                                        <a:latin typeface="Cambria Math" panose="02040503050406030204" pitchFamily="18" charset="0"/>
                                      </a:rPr>
                                      <m:t>0</m:t>
                                    </m:r>
                                  </m:sub>
                                </m:sSub>
                                <m:d>
                                  <m:dPr>
                                    <m:ctrlPr>
                                      <a:rPr lang="en-US" altLang="zh-CN" b="0" i="1" smtClean="0">
                                        <a:latin typeface="Cambria Math" panose="02040503050406030204" pitchFamily="18" charset="0"/>
                                      </a:rPr>
                                    </m:ctrlPr>
                                  </m:dPr>
                                  <m:e>
                                    <m:r>
                                      <a:rPr lang="en-US" altLang="zh-CN" b="0" i="1" smtClean="0">
                                        <a:latin typeface="Cambria Math" panose="02040503050406030204" pitchFamily="18" charset="0"/>
                                      </a:rPr>
                                      <m:t>𝑖</m:t>
                                    </m:r>
                                  </m:e>
                                </m:d>
                                <m:r>
                                  <a:rPr lang="en-US" altLang="zh-CN" b="0" i="1" smtClean="0">
                                    <a:latin typeface="Cambria Math" panose="02040503050406030204" pitchFamily="18" charset="0"/>
                                  </a:rPr>
                                  <m:t>−</m:t>
                                </m:r>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𝑠</m:t>
                                    </m:r>
                                  </m:e>
                                  <m:sub>
                                    <m:r>
                                      <a:rPr lang="en-US" altLang="zh-CN" b="0" i="1" smtClean="0">
                                        <a:latin typeface="Cambria Math" panose="02040503050406030204" pitchFamily="18" charset="0"/>
                                      </a:rPr>
                                      <m:t>1</m:t>
                                    </m:r>
                                  </m:sub>
                                </m:sSub>
                                <m:d>
                                  <m:dPr>
                                    <m:ctrlPr>
                                      <a:rPr lang="en-US" altLang="zh-CN" b="0" i="1" smtClean="0">
                                        <a:latin typeface="Cambria Math" panose="02040503050406030204" pitchFamily="18" charset="0"/>
                                      </a:rPr>
                                    </m:ctrlPr>
                                  </m:dPr>
                                  <m:e>
                                    <m:r>
                                      <a:rPr lang="en-US" altLang="zh-CN" b="0" i="1" smtClean="0">
                                        <a:latin typeface="Cambria Math" panose="02040503050406030204" pitchFamily="18" charset="0"/>
                                      </a:rPr>
                                      <m:t>𝑖</m:t>
                                    </m:r>
                                  </m:e>
                                </m:d>
                              </m:e>
                            </m:d>
                          </m:e>
                        </m:func>
                      </m:e>
                    </m:d>
                    <m:r>
                      <a:rPr lang="zh-CN" altLang="en-US" i="1">
                        <a:latin typeface="Cambria Math" panose="02040503050406030204" pitchFamily="18" charset="0"/>
                      </a:rPr>
                      <m:t>如何计算</m:t>
                    </m:r>
                  </m:oMath>
                </a14:m>
                <a:endParaRPr lang="en-US" altLang="zh-CN" dirty="0"/>
              </a:p>
            </p:txBody>
          </p:sp>
        </mc:Choice>
        <mc:Fallback xmlns="">
          <p:sp>
            <p:nvSpPr>
              <p:cNvPr id="3" name="内容占位符 2">
                <a:extLst>
                  <a:ext uri="{FF2B5EF4-FFF2-40B4-BE49-F238E27FC236}">
                    <a16:creationId xmlns:a16="http://schemas.microsoft.com/office/drawing/2014/main" id="{1C3240EE-0FF1-CAED-C50F-ACE1FE51C82F}"/>
                  </a:ext>
                </a:extLst>
              </p:cNvPr>
              <p:cNvSpPr>
                <a:spLocks noGrp="1" noRot="1" noChangeAspect="1" noMove="1" noResize="1" noEditPoints="1" noAdjustHandles="1" noChangeArrowheads="1" noChangeShapeType="1" noTextEdit="1"/>
              </p:cNvSpPr>
              <p:nvPr>
                <p:ph idx="1"/>
              </p:nvPr>
            </p:nvSpPr>
            <p:spPr>
              <a:blipFill>
                <a:blip r:embed="rId2"/>
                <a:stretch>
                  <a:fillRect l="-1217" t="-2381" b="-2801"/>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064350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11CF4A5-6455-95E8-940C-22EF4A214AF7}"/>
              </a:ext>
            </a:extLst>
          </p:cNvPr>
          <p:cNvSpPr>
            <a:spLocks noGrp="1"/>
          </p:cNvSpPr>
          <p:nvPr>
            <p:ph type="title"/>
          </p:nvPr>
        </p:nvSpPr>
        <p:spPr/>
        <p:txBody>
          <a:bodyPr/>
          <a:lstStyle/>
          <a:p>
            <a:r>
              <a:rPr lang="en-US" altLang="zh-CN" dirty="0"/>
              <a:t>D -Binary Subsequence </a:t>
            </a:r>
            <a:endParaRPr lang="zh-CN" altLang="en-US" dirty="0"/>
          </a:p>
        </p:txBody>
      </p:sp>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5EC9EF85-FD36-503C-C19B-C54C33DD75DA}"/>
                  </a:ext>
                </a:extLst>
              </p:cNvPr>
              <p:cNvSpPr>
                <a:spLocks noGrp="1"/>
              </p:cNvSpPr>
              <p:nvPr>
                <p:ph idx="1"/>
              </p:nvPr>
            </p:nvSpPr>
            <p:spPr/>
            <p:txBody>
              <a:bodyPr>
                <a:normAutofit/>
              </a:bodyPr>
              <a:lstStyle/>
              <a:p>
                <a:r>
                  <a:rPr lang="zh-CN" altLang="en-US" b="0" dirty="0"/>
                  <a:t>设</a:t>
                </a:r>
                <a14:m>
                  <m:oMath xmlns:m="http://schemas.openxmlformats.org/officeDocument/2006/math">
                    <m:r>
                      <a:rPr lang="en-US" altLang="zh-CN" b="0" i="1" smtClean="0">
                        <a:latin typeface="Cambria Math" panose="02040503050406030204" pitchFamily="18" charset="0"/>
                      </a:rPr>
                      <m:t>𝑌</m:t>
                    </m:r>
                    <m:d>
                      <m:dPr>
                        <m:ctrlPr>
                          <a:rPr lang="en-US" altLang="zh-CN" b="0" i="1" smtClean="0">
                            <a:latin typeface="Cambria Math" panose="02040503050406030204" pitchFamily="18" charset="0"/>
                          </a:rPr>
                        </m:ctrlPr>
                      </m:dPr>
                      <m:e>
                        <m:r>
                          <a:rPr lang="en-US" altLang="zh-CN" b="0" i="1" smtClean="0">
                            <a:latin typeface="Cambria Math" panose="02040503050406030204" pitchFamily="18" charset="0"/>
                          </a:rPr>
                          <m:t>𝑖</m:t>
                        </m:r>
                      </m:e>
                    </m:d>
                    <m:r>
                      <a:rPr lang="en-US" altLang="zh-CN" b="0" i="1" smtClean="0">
                        <a:latin typeface="Cambria Math" panose="02040503050406030204" pitchFamily="18" charset="0"/>
                      </a:rPr>
                      <m:t>=</m:t>
                    </m:r>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𝑠</m:t>
                        </m:r>
                      </m:e>
                      <m:sub>
                        <m:r>
                          <a:rPr lang="en-US" altLang="zh-CN" b="0" i="1" smtClean="0">
                            <a:latin typeface="Cambria Math" panose="02040503050406030204" pitchFamily="18" charset="0"/>
                          </a:rPr>
                          <m:t>0</m:t>
                        </m:r>
                      </m:sub>
                    </m:sSub>
                    <m:d>
                      <m:dPr>
                        <m:ctrlPr>
                          <a:rPr lang="en-US" altLang="zh-CN" b="0" i="1" smtClean="0">
                            <a:latin typeface="Cambria Math" panose="02040503050406030204" pitchFamily="18" charset="0"/>
                          </a:rPr>
                        </m:ctrlPr>
                      </m:dPr>
                      <m:e>
                        <m:r>
                          <a:rPr lang="en-US" altLang="zh-CN" b="0" i="1" smtClean="0">
                            <a:latin typeface="Cambria Math" panose="02040503050406030204" pitchFamily="18" charset="0"/>
                          </a:rPr>
                          <m:t>𝑖</m:t>
                        </m:r>
                      </m:e>
                    </m:d>
                    <m:r>
                      <a:rPr lang="en-US" altLang="zh-CN" b="0" i="1" smtClean="0">
                        <a:latin typeface="Cambria Math" panose="02040503050406030204" pitchFamily="18" charset="0"/>
                      </a:rPr>
                      <m:t>−</m:t>
                    </m:r>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𝑠</m:t>
                        </m:r>
                      </m:e>
                      <m:sub>
                        <m:r>
                          <a:rPr lang="en-US" altLang="zh-CN" b="0" i="1" smtClean="0">
                            <a:latin typeface="Cambria Math" panose="02040503050406030204" pitchFamily="18" charset="0"/>
                          </a:rPr>
                          <m:t>1</m:t>
                        </m:r>
                      </m:sub>
                    </m:sSub>
                    <m:d>
                      <m:dPr>
                        <m:ctrlPr>
                          <a:rPr lang="en-US" altLang="zh-CN" b="0" i="1" smtClean="0">
                            <a:latin typeface="Cambria Math" panose="02040503050406030204" pitchFamily="18" charset="0"/>
                          </a:rPr>
                        </m:ctrlPr>
                      </m:dPr>
                      <m:e>
                        <m:r>
                          <a:rPr lang="en-US" altLang="zh-CN" b="0" i="1" smtClean="0">
                            <a:latin typeface="Cambria Math" panose="02040503050406030204" pitchFamily="18" charset="0"/>
                          </a:rPr>
                          <m:t>𝑖</m:t>
                        </m:r>
                      </m:e>
                    </m:d>
                    <m:r>
                      <a:rPr lang="zh-CN" altLang="en-US" i="1">
                        <a:latin typeface="Cambria Math" panose="02040503050406030204" pitchFamily="18" charset="0"/>
                      </a:rPr>
                      <m:t>，</m:t>
                    </m:r>
                  </m:oMath>
                </a14:m>
                <a:r>
                  <a:rPr lang="zh-CN" altLang="en-US" dirty="0"/>
                  <a:t>可以发现</a:t>
                </a:r>
                <a14:m>
                  <m:oMath xmlns:m="http://schemas.openxmlformats.org/officeDocument/2006/math">
                    <m:r>
                      <a:rPr lang="en-US" altLang="zh-CN" b="0" i="1" smtClean="0">
                        <a:latin typeface="Cambria Math" panose="02040503050406030204" pitchFamily="18" charset="0"/>
                      </a:rPr>
                      <m:t>𝑌</m:t>
                    </m:r>
                    <m:d>
                      <m:dPr>
                        <m:ctrlPr>
                          <a:rPr lang="en-US" altLang="zh-CN" b="0" i="1" smtClean="0">
                            <a:latin typeface="Cambria Math" panose="02040503050406030204" pitchFamily="18" charset="0"/>
                          </a:rPr>
                        </m:ctrlPr>
                      </m:dPr>
                      <m:e>
                        <m:r>
                          <a:rPr lang="en-US" altLang="zh-CN" b="0" i="1" smtClean="0">
                            <a:latin typeface="Cambria Math" panose="02040503050406030204" pitchFamily="18" charset="0"/>
                          </a:rPr>
                          <m:t>𝑖</m:t>
                        </m:r>
                      </m:e>
                    </m:d>
                    <m:r>
                      <a:rPr lang="en-US" altLang="zh-CN" b="0" i="1" smtClean="0">
                        <a:latin typeface="Cambria Math" panose="02040503050406030204" pitchFamily="18" charset="0"/>
                      </a:rPr>
                      <m:t>−</m:t>
                    </m:r>
                    <m:r>
                      <a:rPr lang="en-US" altLang="zh-CN" b="0" i="1" smtClean="0">
                        <a:latin typeface="Cambria Math" panose="02040503050406030204" pitchFamily="18" charset="0"/>
                      </a:rPr>
                      <m:t>𝑌</m:t>
                    </m:r>
                    <m:d>
                      <m:dPr>
                        <m:ctrlPr>
                          <a:rPr lang="en-US" altLang="zh-CN" b="0" i="1" smtClean="0">
                            <a:latin typeface="Cambria Math" panose="02040503050406030204" pitchFamily="18" charset="0"/>
                          </a:rPr>
                        </m:ctrlPr>
                      </m:dPr>
                      <m:e>
                        <m:r>
                          <a:rPr lang="en-US" altLang="zh-CN" b="0" i="1" smtClean="0">
                            <a:latin typeface="Cambria Math" panose="02040503050406030204" pitchFamily="18" charset="0"/>
                          </a:rPr>
                          <m:t>𝑖</m:t>
                        </m:r>
                        <m:r>
                          <a:rPr lang="en-US" altLang="zh-CN" b="0" i="1" smtClean="0">
                            <a:latin typeface="Cambria Math" panose="02040503050406030204" pitchFamily="18" charset="0"/>
                          </a:rPr>
                          <m:t>−1</m:t>
                        </m:r>
                      </m:e>
                    </m:d>
                  </m:oMath>
                </a14:m>
                <a:r>
                  <a:rPr lang="zh-CN" altLang="en-US" dirty="0"/>
                  <a:t>要么为</a:t>
                </a:r>
                <a:r>
                  <a:rPr lang="en-US" altLang="zh-CN" dirty="0"/>
                  <a:t>1</a:t>
                </a:r>
                <a:r>
                  <a:rPr lang="zh-CN" altLang="en-US" dirty="0"/>
                  <a:t>，要么为</a:t>
                </a:r>
                <a:r>
                  <a:rPr lang="en-US" altLang="zh-CN" dirty="0"/>
                  <a:t>-1</a:t>
                </a:r>
                <a:r>
                  <a:rPr lang="zh-CN" altLang="en-US" dirty="0"/>
                  <a:t>。那么可以将本题抽象成如下题意：</a:t>
                </a:r>
                <a:endParaRPr lang="en-US" altLang="zh-CN" dirty="0"/>
              </a:p>
              <a:p>
                <a:r>
                  <a:rPr lang="zh-CN" altLang="en-US" dirty="0"/>
                  <a:t>有一个人从原点出发（不一定是原点，因为答案可能是</a:t>
                </a:r>
                <a:r>
                  <a:rPr lang="en-US" altLang="zh-CN" dirty="0"/>
                  <a:t>-1</a:t>
                </a:r>
                <a:r>
                  <a:rPr lang="zh-CN" altLang="en-US" dirty="0"/>
                  <a:t>，也就是第</a:t>
                </a:r>
                <a:r>
                  <a:rPr lang="en-US" altLang="zh-CN" dirty="0"/>
                  <a:t>0</a:t>
                </a:r>
                <a:r>
                  <a:rPr lang="zh-CN" altLang="en-US" dirty="0"/>
                  <a:t>秒的答案不作统计），每一秒可以往右或往左走一个单位长度，</a:t>
                </a:r>
                <a14:m>
                  <m:oMath xmlns:m="http://schemas.openxmlformats.org/officeDocument/2006/math">
                    <m:r>
                      <a:rPr lang="en-US" altLang="zh-CN" b="0" i="1" smtClean="0">
                        <a:latin typeface="Cambria Math" panose="02040503050406030204" pitchFamily="18" charset="0"/>
                      </a:rPr>
                      <m:t>𝑛</m:t>
                    </m:r>
                  </m:oMath>
                </a14:m>
                <a:r>
                  <a:rPr lang="zh-CN" altLang="en-US" dirty="0"/>
                  <a:t>秒之后他经过的最大值的期望。</a:t>
                </a:r>
                <a:endParaRPr lang="en-US" altLang="zh-CN" dirty="0"/>
              </a:p>
              <a:p>
                <a:r>
                  <a:rPr lang="zh-CN" altLang="en-US" dirty="0"/>
                  <a:t>这个问题可以</a:t>
                </a:r>
                <a:r>
                  <a:rPr lang="en-US" altLang="zh-CN" dirty="0" err="1"/>
                  <a:t>dp</a:t>
                </a:r>
                <a:r>
                  <a:rPr lang="zh-CN" altLang="en-US" dirty="0"/>
                  <a:t>解决</a:t>
                </a:r>
              </a:p>
            </p:txBody>
          </p:sp>
        </mc:Choice>
        <mc:Fallback xmlns="">
          <p:sp>
            <p:nvSpPr>
              <p:cNvPr id="3" name="内容占位符 2">
                <a:extLst>
                  <a:ext uri="{FF2B5EF4-FFF2-40B4-BE49-F238E27FC236}">
                    <a16:creationId xmlns:a16="http://schemas.microsoft.com/office/drawing/2014/main" id="{5EC9EF85-FD36-503C-C19B-C54C33DD75DA}"/>
                  </a:ext>
                </a:extLst>
              </p:cNvPr>
              <p:cNvSpPr>
                <a:spLocks noGrp="1" noRot="1" noChangeAspect="1" noMove="1" noResize="1" noEditPoints="1" noAdjustHandles="1" noChangeArrowheads="1" noChangeShapeType="1" noTextEdit="1"/>
              </p:cNvSpPr>
              <p:nvPr>
                <p:ph idx="1"/>
              </p:nvPr>
            </p:nvSpPr>
            <p:spPr>
              <a:blipFill>
                <a:blip r:embed="rId2"/>
                <a:stretch>
                  <a:fillRect l="-1043" t="-2381"/>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1154878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3A44DCC-44DD-FBC2-DC08-57381EC1479E}"/>
              </a:ext>
            </a:extLst>
          </p:cNvPr>
          <p:cNvSpPr>
            <a:spLocks noGrp="1"/>
          </p:cNvSpPr>
          <p:nvPr>
            <p:ph type="title"/>
          </p:nvPr>
        </p:nvSpPr>
        <p:spPr/>
        <p:txBody>
          <a:bodyPr/>
          <a:lstStyle/>
          <a:p>
            <a:r>
              <a:rPr lang="en-US" altLang="zh-CN" dirty="0"/>
              <a:t>D -Binary Subsequence </a:t>
            </a:r>
            <a:endParaRPr lang="zh-CN" altLang="en-US" dirty="0"/>
          </a:p>
        </p:txBody>
      </p:sp>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BA6D641C-80A2-E580-D970-6D22A96C7E6B}"/>
                  </a:ext>
                </a:extLst>
              </p:cNvPr>
              <p:cNvSpPr>
                <a:spLocks noGrp="1"/>
              </p:cNvSpPr>
              <p:nvPr>
                <p:ph idx="1"/>
              </p:nvPr>
            </p:nvSpPr>
            <p:spPr/>
            <p:txBody>
              <a:bodyPr/>
              <a:lstStyle/>
              <a:p>
                <a:r>
                  <a:rPr lang="zh-CN" altLang="en-US" dirty="0"/>
                  <a:t>设</a:t>
                </a:r>
                <a14:m>
                  <m:oMath xmlns:m="http://schemas.openxmlformats.org/officeDocument/2006/math">
                    <m:r>
                      <a:rPr lang="en-US" altLang="zh-CN" b="0" i="1" smtClean="0">
                        <a:latin typeface="Cambria Math" panose="02040503050406030204" pitchFamily="18" charset="0"/>
                      </a:rPr>
                      <m:t>𝑑𝑝</m:t>
                    </m:r>
                    <m:d>
                      <m:dPr>
                        <m:ctrlPr>
                          <a:rPr lang="en-US" altLang="zh-CN" b="0" i="1" smtClean="0">
                            <a:latin typeface="Cambria Math" panose="02040503050406030204" pitchFamily="18" charset="0"/>
                          </a:rPr>
                        </m:ctrlPr>
                      </m:dPr>
                      <m:e>
                        <m:r>
                          <a:rPr lang="en-US" altLang="zh-CN" b="0" i="1" smtClean="0">
                            <a:latin typeface="Cambria Math" panose="02040503050406030204" pitchFamily="18" charset="0"/>
                          </a:rPr>
                          <m:t>𝑖</m:t>
                        </m:r>
                        <m:r>
                          <a:rPr lang="en-US" altLang="zh-CN" b="0" i="1" smtClean="0">
                            <a:latin typeface="Cambria Math" panose="02040503050406030204" pitchFamily="18" charset="0"/>
                          </a:rPr>
                          <m:t>,</m:t>
                        </m:r>
                        <m:r>
                          <a:rPr lang="en-US" altLang="zh-CN" b="0" i="1" smtClean="0">
                            <a:latin typeface="Cambria Math" panose="02040503050406030204" pitchFamily="18" charset="0"/>
                          </a:rPr>
                          <m:t>𝑗</m:t>
                        </m:r>
                        <m:r>
                          <a:rPr lang="en-US" altLang="zh-CN" b="0" i="1" smtClean="0">
                            <a:latin typeface="Cambria Math" panose="02040503050406030204" pitchFamily="18" charset="0"/>
                          </a:rPr>
                          <m:t>,</m:t>
                        </m:r>
                        <m:r>
                          <a:rPr lang="en-US" altLang="zh-CN" b="0" i="1" smtClean="0">
                            <a:latin typeface="Cambria Math" panose="02040503050406030204" pitchFamily="18" charset="0"/>
                          </a:rPr>
                          <m:t>𝑘</m:t>
                        </m:r>
                      </m:e>
                    </m:d>
                  </m:oMath>
                </a14:m>
                <a:r>
                  <a:rPr lang="zh-CN" altLang="en-US" dirty="0"/>
                  <a:t>表示这个人在第</a:t>
                </a:r>
                <a14:m>
                  <m:oMath xmlns:m="http://schemas.openxmlformats.org/officeDocument/2006/math">
                    <m:r>
                      <a:rPr lang="en-US" altLang="zh-CN" b="0" i="1" smtClean="0">
                        <a:latin typeface="Cambria Math" panose="02040503050406030204" pitchFamily="18" charset="0"/>
                      </a:rPr>
                      <m:t>𝑖</m:t>
                    </m:r>
                  </m:oMath>
                </a14:m>
                <a:r>
                  <a:rPr lang="zh-CN" altLang="en-US" dirty="0"/>
                  <a:t>秒时人所在的横坐标为</a:t>
                </a:r>
                <a14:m>
                  <m:oMath xmlns:m="http://schemas.openxmlformats.org/officeDocument/2006/math">
                    <m:r>
                      <a:rPr lang="en-US" altLang="zh-CN" b="0" i="1" smtClean="0">
                        <a:latin typeface="Cambria Math" panose="02040503050406030204" pitchFamily="18" charset="0"/>
                      </a:rPr>
                      <m:t>𝑗</m:t>
                    </m:r>
                  </m:oMath>
                </a14:m>
                <a:r>
                  <a:rPr lang="zh-CN" altLang="en-US" dirty="0"/>
                  <a:t>，此时到达过的最大值为</a:t>
                </a:r>
                <a14:m>
                  <m:oMath xmlns:m="http://schemas.openxmlformats.org/officeDocument/2006/math">
                    <m:r>
                      <a:rPr lang="en-US" altLang="zh-CN" b="0" i="1" smtClean="0">
                        <a:latin typeface="Cambria Math" panose="02040503050406030204" pitchFamily="18" charset="0"/>
                      </a:rPr>
                      <m:t>𝑘</m:t>
                    </m:r>
                  </m:oMath>
                </a14:m>
                <a:r>
                  <a:rPr lang="zh-CN" altLang="en-US" dirty="0"/>
                  <a:t>的概率</a:t>
                </a:r>
                <a:endParaRPr lang="en-US" altLang="zh-CN" dirty="0"/>
              </a:p>
              <a:p>
                <a:r>
                  <a:rPr lang="zh-CN" altLang="en-US" dirty="0"/>
                  <a:t>初值为</a:t>
                </a:r>
                <a14:m>
                  <m:oMath xmlns:m="http://schemas.openxmlformats.org/officeDocument/2006/math">
                    <m:r>
                      <a:rPr lang="en-US" altLang="zh-CN" b="0" i="1" smtClean="0">
                        <a:latin typeface="Cambria Math" panose="02040503050406030204" pitchFamily="18" charset="0"/>
                      </a:rPr>
                      <m:t>𝑑𝑝</m:t>
                    </m:r>
                    <m:d>
                      <m:dPr>
                        <m:ctrlPr>
                          <a:rPr lang="en-US" altLang="zh-CN" b="0" i="1" smtClean="0">
                            <a:latin typeface="Cambria Math" panose="02040503050406030204" pitchFamily="18" charset="0"/>
                          </a:rPr>
                        </m:ctrlPr>
                      </m:dPr>
                      <m:e>
                        <m:r>
                          <a:rPr lang="en-US" altLang="zh-CN" b="0" i="1" smtClean="0">
                            <a:latin typeface="Cambria Math" panose="02040503050406030204" pitchFamily="18" charset="0"/>
                          </a:rPr>
                          <m:t>1,1,1</m:t>
                        </m:r>
                      </m:e>
                    </m:d>
                    <m:r>
                      <a:rPr lang="en-US" altLang="zh-CN" b="0" i="1" smtClean="0">
                        <a:latin typeface="Cambria Math" panose="02040503050406030204" pitchFamily="18" charset="0"/>
                      </a:rPr>
                      <m:t>=</m:t>
                    </m:r>
                    <m:r>
                      <a:rPr lang="en-US" altLang="zh-CN" b="0" i="1" smtClean="0">
                        <a:latin typeface="Cambria Math" panose="02040503050406030204" pitchFamily="18" charset="0"/>
                      </a:rPr>
                      <m:t>𝑑𝑝</m:t>
                    </m:r>
                    <m:d>
                      <m:dPr>
                        <m:ctrlPr>
                          <a:rPr lang="en-US" altLang="zh-CN" b="0" i="1" smtClean="0">
                            <a:latin typeface="Cambria Math" panose="02040503050406030204" pitchFamily="18" charset="0"/>
                          </a:rPr>
                        </m:ctrlPr>
                      </m:dPr>
                      <m:e>
                        <m:r>
                          <a:rPr lang="en-US" altLang="zh-CN" b="0" i="1" smtClean="0">
                            <a:latin typeface="Cambria Math" panose="02040503050406030204" pitchFamily="18" charset="0"/>
                          </a:rPr>
                          <m:t>1,−1,−1</m:t>
                        </m:r>
                      </m:e>
                    </m:d>
                    <m:r>
                      <a:rPr lang="en-US" altLang="zh-CN" b="0" i="1" smtClean="0">
                        <a:latin typeface="Cambria Math" panose="02040503050406030204" pitchFamily="18" charset="0"/>
                      </a:rPr>
                      <m:t>=</m:t>
                    </m:r>
                    <m:f>
                      <m:fPr>
                        <m:ctrlPr>
                          <a:rPr lang="en-US" altLang="zh-CN" b="0" i="1" smtClean="0">
                            <a:latin typeface="Cambria Math" panose="02040503050406030204" pitchFamily="18" charset="0"/>
                          </a:rPr>
                        </m:ctrlPr>
                      </m:fPr>
                      <m:num>
                        <m:r>
                          <a:rPr lang="en-US" altLang="zh-CN" b="0" i="1" smtClean="0">
                            <a:latin typeface="Cambria Math" panose="02040503050406030204" pitchFamily="18" charset="0"/>
                          </a:rPr>
                          <m:t>1</m:t>
                        </m:r>
                      </m:num>
                      <m:den>
                        <m:r>
                          <a:rPr lang="en-US" altLang="zh-CN" b="0" i="1" smtClean="0">
                            <a:latin typeface="Cambria Math" panose="02040503050406030204" pitchFamily="18" charset="0"/>
                          </a:rPr>
                          <m:t>2</m:t>
                        </m:r>
                      </m:den>
                    </m:f>
                  </m:oMath>
                </a14:m>
                <a:endParaRPr lang="en-US" altLang="zh-CN" dirty="0"/>
              </a:p>
              <a:p>
                <a:r>
                  <a:rPr lang="zh-CN" altLang="en-US" dirty="0"/>
                  <a:t>转移就向左或向右走，两种决策</a:t>
                </a:r>
                <a:endParaRPr lang="en-US" altLang="zh-CN" dirty="0"/>
              </a:p>
              <a:p>
                <a:r>
                  <a:rPr lang="zh-CN" altLang="en-US" dirty="0"/>
                  <a:t>这样时空复杂度都是</a:t>
                </a:r>
                <a14:m>
                  <m:oMath xmlns:m="http://schemas.openxmlformats.org/officeDocument/2006/math">
                    <m:r>
                      <a:rPr lang="en-US" altLang="zh-CN" b="0" i="1" smtClean="0">
                        <a:latin typeface="Cambria Math" panose="02040503050406030204" pitchFamily="18" charset="0"/>
                      </a:rPr>
                      <m:t>𝑂</m:t>
                    </m:r>
                    <m:d>
                      <m:dPr>
                        <m:ctrlPr>
                          <a:rPr lang="en-US" altLang="zh-CN" b="0" i="1" smtClean="0">
                            <a:latin typeface="Cambria Math" panose="02040503050406030204" pitchFamily="18" charset="0"/>
                          </a:rPr>
                        </m:ctrlPr>
                      </m:dPr>
                      <m:e>
                        <m:sSup>
                          <m:sSupPr>
                            <m:ctrlPr>
                              <a:rPr lang="en-US" altLang="zh-CN" b="0" i="1" smtClean="0">
                                <a:latin typeface="Cambria Math" panose="02040503050406030204" pitchFamily="18" charset="0"/>
                              </a:rPr>
                            </m:ctrlPr>
                          </m:sSupPr>
                          <m:e>
                            <m:r>
                              <a:rPr lang="en-US" altLang="zh-CN" b="0" i="1" smtClean="0">
                                <a:latin typeface="Cambria Math" panose="02040503050406030204" pitchFamily="18" charset="0"/>
                              </a:rPr>
                              <m:t>𝑛</m:t>
                            </m:r>
                          </m:e>
                          <m:sup>
                            <m:r>
                              <a:rPr lang="en-US" altLang="zh-CN" b="0" i="1" smtClean="0">
                                <a:latin typeface="Cambria Math" panose="02040503050406030204" pitchFamily="18" charset="0"/>
                              </a:rPr>
                              <m:t>3</m:t>
                            </m:r>
                          </m:sup>
                        </m:sSup>
                      </m:e>
                    </m:d>
                  </m:oMath>
                </a14:m>
                <a:r>
                  <a:rPr lang="zh-CN" altLang="en-US" dirty="0"/>
                  <a:t>，无法接受</a:t>
                </a:r>
              </a:p>
            </p:txBody>
          </p:sp>
        </mc:Choice>
        <mc:Fallback xmlns="">
          <p:sp>
            <p:nvSpPr>
              <p:cNvPr id="3" name="内容占位符 2">
                <a:extLst>
                  <a:ext uri="{FF2B5EF4-FFF2-40B4-BE49-F238E27FC236}">
                    <a16:creationId xmlns:a16="http://schemas.microsoft.com/office/drawing/2014/main" id="{BA6D641C-80A2-E580-D970-6D22A96C7E6B}"/>
                  </a:ext>
                </a:extLst>
              </p:cNvPr>
              <p:cNvSpPr>
                <a:spLocks noGrp="1" noRot="1" noChangeAspect="1" noMove="1" noResize="1" noEditPoints="1" noAdjustHandles="1" noChangeArrowheads="1" noChangeShapeType="1" noTextEdit="1"/>
              </p:cNvSpPr>
              <p:nvPr>
                <p:ph idx="1"/>
              </p:nvPr>
            </p:nvSpPr>
            <p:spPr>
              <a:blipFill>
                <a:blip r:embed="rId2"/>
                <a:stretch>
                  <a:fillRect l="-1043" t="-2381"/>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41538683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BEEF118-3DDB-3B99-9481-43F0BA5B338D}"/>
              </a:ext>
            </a:extLst>
          </p:cNvPr>
          <p:cNvSpPr>
            <a:spLocks noGrp="1"/>
          </p:cNvSpPr>
          <p:nvPr>
            <p:ph type="title"/>
          </p:nvPr>
        </p:nvSpPr>
        <p:spPr/>
        <p:txBody>
          <a:bodyPr/>
          <a:lstStyle/>
          <a:p>
            <a:r>
              <a:rPr lang="en-US" altLang="zh-CN" dirty="0"/>
              <a:t>D -Binary Subsequence </a:t>
            </a:r>
            <a:endParaRPr lang="zh-CN" altLang="en-US" dirty="0"/>
          </a:p>
        </p:txBody>
      </p:sp>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E507D16B-DE91-61DB-8564-36FB412A9A34}"/>
                  </a:ext>
                </a:extLst>
              </p:cNvPr>
              <p:cNvSpPr>
                <a:spLocks noGrp="1"/>
              </p:cNvSpPr>
              <p:nvPr>
                <p:ph idx="1"/>
              </p:nvPr>
            </p:nvSpPr>
            <p:spPr/>
            <p:txBody>
              <a:bodyPr/>
              <a:lstStyle/>
              <a:p>
                <a:r>
                  <a:rPr lang="zh-CN" altLang="en-US" dirty="0"/>
                  <a:t>考虑答案增量</a:t>
                </a:r>
                <a:endParaRPr lang="en-US" altLang="zh-CN" dirty="0"/>
              </a:p>
              <a:p>
                <a:r>
                  <a:rPr lang="zh-CN" altLang="en-US" dirty="0"/>
                  <a:t>第</a:t>
                </a:r>
                <a14:m>
                  <m:oMath xmlns:m="http://schemas.openxmlformats.org/officeDocument/2006/math">
                    <m:r>
                      <a:rPr lang="en-US" altLang="zh-CN" b="0" i="1" smtClean="0">
                        <a:latin typeface="Cambria Math" panose="02040503050406030204" pitchFamily="18" charset="0"/>
                      </a:rPr>
                      <m:t>𝑖</m:t>
                    </m:r>
                  </m:oMath>
                </a14:m>
                <a:r>
                  <a:rPr lang="zh-CN" altLang="en-US" dirty="0"/>
                  <a:t>秒的决策是否会使得最大值增加</a:t>
                </a:r>
                <a:endParaRPr lang="en-US" altLang="zh-CN" dirty="0"/>
              </a:p>
              <a:p>
                <a:r>
                  <a:rPr lang="zh-CN" altLang="en-US" dirty="0"/>
                  <a:t>设</a:t>
                </a:r>
                <a14:m>
                  <m:oMath xmlns:m="http://schemas.openxmlformats.org/officeDocument/2006/math">
                    <m:r>
                      <a:rPr lang="en-US" altLang="zh-CN" b="0" i="1" smtClean="0">
                        <a:latin typeface="Cambria Math" panose="02040503050406030204" pitchFamily="18" charset="0"/>
                      </a:rPr>
                      <m:t>𝑑𝑝</m:t>
                    </m:r>
                    <m:d>
                      <m:dPr>
                        <m:ctrlPr>
                          <a:rPr lang="en-US" altLang="zh-CN" b="0" i="1" smtClean="0">
                            <a:latin typeface="Cambria Math" panose="02040503050406030204" pitchFamily="18" charset="0"/>
                          </a:rPr>
                        </m:ctrlPr>
                      </m:dPr>
                      <m:e>
                        <m:r>
                          <a:rPr lang="en-US" altLang="zh-CN" b="0" i="1" smtClean="0">
                            <a:latin typeface="Cambria Math" panose="02040503050406030204" pitchFamily="18" charset="0"/>
                          </a:rPr>
                          <m:t>𝑖</m:t>
                        </m:r>
                        <m:r>
                          <a:rPr lang="en-US" altLang="zh-CN" b="0" i="1" smtClean="0">
                            <a:latin typeface="Cambria Math" panose="02040503050406030204" pitchFamily="18" charset="0"/>
                          </a:rPr>
                          <m:t>,</m:t>
                        </m:r>
                        <m:r>
                          <a:rPr lang="en-US" altLang="zh-CN" b="0" i="1" smtClean="0">
                            <a:latin typeface="Cambria Math" panose="02040503050406030204" pitchFamily="18" charset="0"/>
                          </a:rPr>
                          <m:t>𝑗</m:t>
                        </m:r>
                      </m:e>
                    </m:d>
                  </m:oMath>
                </a14:m>
                <a:r>
                  <a:rPr lang="zh-CN" altLang="en-US" dirty="0"/>
                  <a:t>表示第</a:t>
                </a:r>
                <a14:m>
                  <m:oMath xmlns:m="http://schemas.openxmlformats.org/officeDocument/2006/math">
                    <m:r>
                      <a:rPr lang="en-US" altLang="zh-CN" b="0" i="1" smtClean="0">
                        <a:latin typeface="Cambria Math" panose="02040503050406030204" pitchFamily="18" charset="0"/>
                      </a:rPr>
                      <m:t>𝑖</m:t>
                    </m:r>
                  </m:oMath>
                </a14:m>
                <a:r>
                  <a:rPr lang="zh-CN" altLang="en-US" dirty="0"/>
                  <a:t>秒时此时距离最大值为</a:t>
                </a:r>
                <a14:m>
                  <m:oMath xmlns:m="http://schemas.openxmlformats.org/officeDocument/2006/math">
                    <m:r>
                      <a:rPr lang="en-US" altLang="zh-CN" b="0" i="1" smtClean="0">
                        <a:latin typeface="Cambria Math" panose="02040503050406030204" pitchFamily="18" charset="0"/>
                      </a:rPr>
                      <m:t>𝑗</m:t>
                    </m:r>
                  </m:oMath>
                </a14:m>
                <a:r>
                  <a:rPr lang="zh-CN" altLang="en-US" dirty="0"/>
                  <a:t>的概率</a:t>
                </a:r>
                <a:endParaRPr lang="en-US" altLang="zh-CN" dirty="0"/>
              </a:p>
              <a:p>
                <a:r>
                  <a:rPr lang="zh-CN" altLang="en-US" dirty="0"/>
                  <a:t>在位于</a:t>
                </a:r>
                <a14:m>
                  <m:oMath xmlns:m="http://schemas.openxmlformats.org/officeDocument/2006/math">
                    <m:r>
                      <a:rPr lang="en-US" altLang="zh-CN" b="0" i="1" smtClean="0">
                        <a:latin typeface="Cambria Math" panose="02040503050406030204" pitchFamily="18" charset="0"/>
                      </a:rPr>
                      <m:t>𝑑𝑝</m:t>
                    </m:r>
                    <m:d>
                      <m:dPr>
                        <m:ctrlPr>
                          <a:rPr lang="en-US" altLang="zh-CN" b="0" i="1" smtClean="0">
                            <a:latin typeface="Cambria Math" panose="02040503050406030204" pitchFamily="18" charset="0"/>
                          </a:rPr>
                        </m:ctrlPr>
                      </m:dPr>
                      <m:e>
                        <m:r>
                          <a:rPr lang="en-US" altLang="zh-CN" b="0" i="1" smtClean="0">
                            <a:latin typeface="Cambria Math" panose="02040503050406030204" pitchFamily="18" charset="0"/>
                          </a:rPr>
                          <m:t>𝑖</m:t>
                        </m:r>
                        <m:r>
                          <a:rPr lang="en-US" altLang="zh-CN" b="0" i="1" smtClean="0">
                            <a:latin typeface="Cambria Math" panose="02040503050406030204" pitchFamily="18" charset="0"/>
                          </a:rPr>
                          <m:t>,0</m:t>
                        </m:r>
                      </m:e>
                    </m:d>
                  </m:oMath>
                </a14:m>
                <a:r>
                  <a:rPr lang="zh-CN" altLang="en-US" dirty="0"/>
                  <a:t>转移到</a:t>
                </a:r>
                <a14:m>
                  <m:oMath xmlns:m="http://schemas.openxmlformats.org/officeDocument/2006/math">
                    <m:r>
                      <a:rPr lang="en-US" altLang="zh-CN" b="0" i="1" smtClean="0">
                        <a:latin typeface="Cambria Math" panose="02040503050406030204" pitchFamily="18" charset="0"/>
                      </a:rPr>
                      <m:t>𝑑𝑝</m:t>
                    </m:r>
                    <m:d>
                      <m:dPr>
                        <m:ctrlPr>
                          <a:rPr lang="en-US" altLang="zh-CN" b="0" i="1" smtClean="0">
                            <a:latin typeface="Cambria Math" panose="02040503050406030204" pitchFamily="18" charset="0"/>
                          </a:rPr>
                        </m:ctrlPr>
                      </m:dPr>
                      <m:e>
                        <m:r>
                          <a:rPr lang="en-US" altLang="zh-CN" b="0" i="1" smtClean="0">
                            <a:latin typeface="Cambria Math" panose="02040503050406030204" pitchFamily="18" charset="0"/>
                          </a:rPr>
                          <m:t>𝑖</m:t>
                        </m:r>
                        <m:r>
                          <a:rPr lang="en-US" altLang="zh-CN" b="0" i="1" smtClean="0">
                            <a:latin typeface="Cambria Math" panose="02040503050406030204" pitchFamily="18" charset="0"/>
                          </a:rPr>
                          <m:t>+1,0</m:t>
                        </m:r>
                      </m:e>
                    </m:d>
                    <m:r>
                      <a:rPr lang="zh-CN" altLang="en-US" i="1">
                        <a:latin typeface="Cambria Math" panose="02040503050406030204" pitchFamily="18" charset="0"/>
                      </a:rPr>
                      <m:t>时</m:t>
                    </m:r>
                  </m:oMath>
                </a14:m>
                <a:r>
                  <a:rPr lang="zh-CN" altLang="en-US" dirty="0"/>
                  <a:t>会对最大值增加</a:t>
                </a:r>
                <a:endParaRPr lang="en-US" altLang="zh-CN" dirty="0"/>
              </a:p>
              <a:p>
                <a:r>
                  <a:rPr lang="zh-CN" altLang="en-US" dirty="0"/>
                  <a:t>那么每一个时刻都统计</a:t>
                </a:r>
                <a14:m>
                  <m:oMath xmlns:m="http://schemas.openxmlformats.org/officeDocument/2006/math">
                    <m:r>
                      <a:rPr lang="en-US" altLang="zh-CN" b="0" i="1" smtClean="0">
                        <a:latin typeface="Cambria Math" panose="02040503050406030204" pitchFamily="18" charset="0"/>
                      </a:rPr>
                      <m:t>𝑑𝑝</m:t>
                    </m:r>
                    <m:d>
                      <m:dPr>
                        <m:ctrlPr>
                          <a:rPr lang="en-US" altLang="zh-CN" b="0" i="1" smtClean="0">
                            <a:latin typeface="Cambria Math" panose="02040503050406030204" pitchFamily="18" charset="0"/>
                          </a:rPr>
                        </m:ctrlPr>
                      </m:dPr>
                      <m:e>
                        <m:r>
                          <a:rPr lang="en-US" altLang="zh-CN" b="0" i="1" smtClean="0">
                            <a:latin typeface="Cambria Math" panose="02040503050406030204" pitchFamily="18" charset="0"/>
                          </a:rPr>
                          <m:t>𝑖</m:t>
                        </m:r>
                        <m:r>
                          <a:rPr lang="en-US" altLang="zh-CN" b="0" i="1" smtClean="0">
                            <a:latin typeface="Cambria Math" panose="02040503050406030204" pitchFamily="18" charset="0"/>
                          </a:rPr>
                          <m:t>,0</m:t>
                        </m:r>
                      </m:e>
                    </m:d>
                  </m:oMath>
                </a14:m>
                <a:r>
                  <a:rPr lang="zh-CN" altLang="en-US" dirty="0"/>
                  <a:t>的答案即可</a:t>
                </a:r>
                <a:endParaRPr lang="en-US" altLang="zh-CN" dirty="0"/>
              </a:p>
              <a:p>
                <a:endParaRPr lang="en-US" altLang="zh-CN" dirty="0"/>
              </a:p>
              <a:p>
                <a:r>
                  <a:rPr lang="zh-CN" altLang="en-US" dirty="0"/>
                  <a:t>时空复杂度：</a:t>
                </a:r>
                <a14:m>
                  <m:oMath xmlns:m="http://schemas.openxmlformats.org/officeDocument/2006/math">
                    <m:r>
                      <a:rPr lang="en-US" altLang="zh-CN" b="0" i="1" smtClean="0">
                        <a:latin typeface="Cambria Math" panose="02040503050406030204" pitchFamily="18" charset="0"/>
                      </a:rPr>
                      <m:t>𝑂</m:t>
                    </m:r>
                    <m:d>
                      <m:dPr>
                        <m:ctrlPr>
                          <a:rPr lang="en-US" altLang="zh-CN" b="0" i="1" smtClean="0">
                            <a:latin typeface="Cambria Math" panose="02040503050406030204" pitchFamily="18" charset="0"/>
                          </a:rPr>
                        </m:ctrlPr>
                      </m:dPr>
                      <m:e>
                        <m:sSup>
                          <m:sSupPr>
                            <m:ctrlPr>
                              <a:rPr lang="en-US" altLang="zh-CN" b="0" i="1" smtClean="0">
                                <a:latin typeface="Cambria Math" panose="02040503050406030204" pitchFamily="18" charset="0"/>
                              </a:rPr>
                            </m:ctrlPr>
                          </m:sSupPr>
                          <m:e>
                            <m:r>
                              <a:rPr lang="en-US" altLang="zh-CN" b="0" i="1" smtClean="0">
                                <a:latin typeface="Cambria Math" panose="02040503050406030204" pitchFamily="18" charset="0"/>
                              </a:rPr>
                              <m:t>𝑛</m:t>
                            </m:r>
                          </m:e>
                          <m:sup>
                            <m:r>
                              <a:rPr lang="en-US" altLang="zh-CN" b="0" i="1" smtClean="0">
                                <a:latin typeface="Cambria Math" panose="02040503050406030204" pitchFamily="18" charset="0"/>
                              </a:rPr>
                              <m:t>2</m:t>
                            </m:r>
                          </m:sup>
                        </m:sSup>
                      </m:e>
                    </m:d>
                  </m:oMath>
                </a14:m>
                <a:endParaRPr lang="en-US" altLang="zh-CN" dirty="0"/>
              </a:p>
              <a:p>
                <a:r>
                  <a:rPr lang="en-US" altLang="zh-CN" dirty="0"/>
                  <a:t>Bonus</a:t>
                </a:r>
                <a:r>
                  <a:rPr lang="zh-CN" altLang="en-US" dirty="0"/>
                  <a:t>：本题可以</a:t>
                </a:r>
                <a14:m>
                  <m:oMath xmlns:m="http://schemas.openxmlformats.org/officeDocument/2006/math">
                    <m:r>
                      <a:rPr lang="en-US" altLang="zh-CN" b="0" i="1" smtClean="0">
                        <a:latin typeface="Cambria Math" panose="02040503050406030204" pitchFamily="18" charset="0"/>
                      </a:rPr>
                      <m:t>𝑂</m:t>
                    </m:r>
                    <m:r>
                      <a:rPr lang="en-US" altLang="zh-CN" b="0" i="1" smtClean="0">
                        <a:latin typeface="Cambria Math" panose="02040503050406030204" pitchFamily="18" charset="0"/>
                      </a:rPr>
                      <m:t>(</m:t>
                    </m:r>
                    <m:r>
                      <a:rPr lang="en-US" altLang="zh-CN" b="0" i="1" smtClean="0">
                        <a:latin typeface="Cambria Math" panose="02040503050406030204" pitchFamily="18" charset="0"/>
                      </a:rPr>
                      <m:t>𝑛</m:t>
                    </m:r>
                    <m:r>
                      <a:rPr lang="en-US" altLang="zh-CN" b="0" i="1" smtClean="0">
                        <a:latin typeface="Cambria Math" panose="02040503050406030204" pitchFamily="18" charset="0"/>
                      </a:rPr>
                      <m:t>)</m:t>
                    </m:r>
                  </m:oMath>
                </a14:m>
                <a:r>
                  <a:rPr lang="zh-CN" altLang="en-US" dirty="0"/>
                  <a:t>解决</a:t>
                </a:r>
                <a:endParaRPr lang="en-US" altLang="zh-CN" dirty="0"/>
              </a:p>
              <a:p>
                <a:endParaRPr lang="zh-CN" altLang="en-US" dirty="0"/>
              </a:p>
            </p:txBody>
          </p:sp>
        </mc:Choice>
        <mc:Fallback xmlns="">
          <p:sp>
            <p:nvSpPr>
              <p:cNvPr id="3" name="内容占位符 2">
                <a:extLst>
                  <a:ext uri="{FF2B5EF4-FFF2-40B4-BE49-F238E27FC236}">
                    <a16:creationId xmlns:a16="http://schemas.microsoft.com/office/drawing/2014/main" id="{E507D16B-DE91-61DB-8564-36FB412A9A34}"/>
                  </a:ext>
                </a:extLst>
              </p:cNvPr>
              <p:cNvSpPr>
                <a:spLocks noGrp="1" noRot="1" noChangeAspect="1" noMove="1" noResize="1" noEditPoints="1" noAdjustHandles="1" noChangeArrowheads="1" noChangeShapeType="1" noTextEdit="1"/>
              </p:cNvSpPr>
              <p:nvPr>
                <p:ph idx="1"/>
              </p:nvPr>
            </p:nvSpPr>
            <p:spPr>
              <a:blipFill>
                <a:blip r:embed="rId2"/>
                <a:stretch>
                  <a:fillRect l="-1043" t="-2521"/>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0708106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3155C27-6168-6CC0-3BEE-4BB844FC33CA}"/>
              </a:ext>
            </a:extLst>
          </p:cNvPr>
          <p:cNvSpPr>
            <a:spLocks noGrp="1"/>
          </p:cNvSpPr>
          <p:nvPr>
            <p:ph type="title"/>
          </p:nvPr>
        </p:nvSpPr>
        <p:spPr/>
        <p:txBody>
          <a:bodyPr/>
          <a:lstStyle/>
          <a:p>
            <a:r>
              <a:rPr lang="en-US" altLang="zh-CN" dirty="0"/>
              <a:t>E - Course Selection</a:t>
            </a:r>
            <a:endParaRPr lang="zh-CN" altLang="en-US" dirty="0"/>
          </a:p>
        </p:txBody>
      </p:sp>
      <p:sp>
        <p:nvSpPr>
          <p:cNvPr id="3" name="内容占位符 2">
            <a:extLst>
              <a:ext uri="{FF2B5EF4-FFF2-40B4-BE49-F238E27FC236}">
                <a16:creationId xmlns:a16="http://schemas.microsoft.com/office/drawing/2014/main" id="{FBFE071D-4E47-715B-E8EB-CBB7F22F73FF}"/>
              </a:ext>
            </a:extLst>
          </p:cNvPr>
          <p:cNvSpPr>
            <a:spLocks noGrp="1"/>
          </p:cNvSpPr>
          <p:nvPr>
            <p:ph idx="1"/>
          </p:nvPr>
        </p:nvSpPr>
        <p:spPr>
          <a:xfrm>
            <a:off x="838200" y="1825625"/>
            <a:ext cx="10515600" cy="4396066"/>
          </a:xfrm>
        </p:spPr>
        <p:txBody>
          <a:bodyPr>
            <a:normAutofit/>
          </a:bodyPr>
          <a:lstStyle/>
          <a:p>
            <a:r>
              <a:rPr lang="zh-CN" altLang="en-US" dirty="0"/>
              <a:t>难度在翻译题面</a:t>
            </a:r>
            <a:endParaRPr lang="en-US" altLang="zh-CN" dirty="0"/>
          </a:p>
          <a:p>
            <a:pPr lvl="1"/>
            <a:r>
              <a:rPr lang="zh-CN" altLang="en-US" dirty="0"/>
              <a:t>第一段不用管</a:t>
            </a:r>
            <a:endParaRPr lang="en-US" altLang="zh-CN" dirty="0"/>
          </a:p>
          <a:p>
            <a:pPr lvl="1"/>
            <a:r>
              <a:rPr lang="zh-CN" altLang="en-US" dirty="0"/>
              <a:t>硕士生学分由两部分组成：课程学分（</a:t>
            </a:r>
            <a:r>
              <a:rPr lang="en-US" altLang="zh-CN" dirty="0"/>
              <a:t>course credits</a:t>
            </a:r>
            <a:r>
              <a:rPr lang="zh-CN" altLang="en-US" dirty="0"/>
              <a:t>）和必修环节（</a:t>
            </a:r>
            <a:r>
              <a:rPr lang="en-US" altLang="zh-CN" dirty="0"/>
              <a:t>compulsory sessions</a:t>
            </a:r>
            <a:r>
              <a:rPr lang="zh-CN" altLang="en-US" dirty="0"/>
              <a:t>）</a:t>
            </a:r>
            <a:endParaRPr lang="en-US" altLang="zh-CN" dirty="0"/>
          </a:p>
          <a:p>
            <a:pPr lvl="1"/>
            <a:r>
              <a:rPr lang="zh-CN" altLang="en-US" dirty="0"/>
              <a:t>课程学分分为两类：学位课（</a:t>
            </a:r>
            <a:r>
              <a:rPr lang="en-US" altLang="zh-CN" dirty="0"/>
              <a:t>degree courses</a:t>
            </a:r>
            <a:r>
              <a:rPr lang="zh-CN" altLang="en-US" dirty="0"/>
              <a:t>）和非学位课（</a:t>
            </a:r>
            <a:r>
              <a:rPr lang="en-US" altLang="zh-CN" dirty="0"/>
              <a:t>non-degree courses</a:t>
            </a:r>
            <a:r>
              <a:rPr lang="zh-CN" altLang="en-US" dirty="0"/>
              <a:t>）</a:t>
            </a:r>
            <a:endParaRPr lang="en-US" altLang="zh-CN" dirty="0"/>
          </a:p>
          <a:p>
            <a:pPr lvl="1"/>
            <a:r>
              <a:rPr lang="zh-CN" altLang="en-US" dirty="0"/>
              <a:t>学位课分为两类：公共基础课（</a:t>
            </a:r>
            <a:r>
              <a:rPr lang="en-US" altLang="zh-CN" dirty="0"/>
              <a:t>public foundational courses</a:t>
            </a:r>
            <a:r>
              <a:rPr lang="zh-CN" altLang="en-US" dirty="0"/>
              <a:t>）和专业基础课（</a:t>
            </a:r>
            <a:r>
              <a:rPr lang="en-US" altLang="zh-CN" dirty="0"/>
              <a:t>professional foundational courses</a:t>
            </a:r>
            <a:r>
              <a:rPr lang="zh-CN" altLang="en-US" dirty="0"/>
              <a:t>）</a:t>
            </a:r>
            <a:endParaRPr lang="en-US" altLang="zh-CN" dirty="0"/>
          </a:p>
          <a:p>
            <a:pPr lvl="1"/>
            <a:r>
              <a:rPr lang="zh-CN" altLang="en-US" dirty="0"/>
              <a:t>非学位课包含：专业选修课（</a:t>
            </a:r>
            <a:r>
              <a:rPr lang="en-US" altLang="zh-CN" dirty="0"/>
              <a:t>professional elective courses</a:t>
            </a:r>
            <a:r>
              <a:rPr lang="zh-CN" altLang="en-US" dirty="0"/>
              <a:t>），跨专业选修课（</a:t>
            </a:r>
            <a:r>
              <a:rPr lang="en-US" altLang="zh-CN" dirty="0"/>
              <a:t>interdisciplinary elective courses</a:t>
            </a:r>
            <a:r>
              <a:rPr lang="zh-CN" altLang="en-US" dirty="0"/>
              <a:t>）和其他选修课（</a:t>
            </a:r>
            <a:r>
              <a:rPr lang="en-US" altLang="zh-CN" dirty="0"/>
              <a:t>other elective courses</a:t>
            </a:r>
            <a:r>
              <a:rPr lang="zh-CN" altLang="en-US" dirty="0"/>
              <a:t>）</a:t>
            </a:r>
            <a:endParaRPr lang="en-US" altLang="zh-CN" dirty="0"/>
          </a:p>
        </p:txBody>
      </p:sp>
    </p:spTree>
    <p:extLst>
      <p:ext uri="{BB962C8B-B14F-4D97-AF65-F5344CB8AC3E}">
        <p14:creationId xmlns:p14="http://schemas.microsoft.com/office/powerpoint/2010/main" val="2497287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B567BD3-9108-E461-9C5A-BD5CA6251BA5}"/>
              </a:ext>
            </a:extLst>
          </p:cNvPr>
          <p:cNvSpPr>
            <a:spLocks noGrp="1"/>
          </p:cNvSpPr>
          <p:nvPr>
            <p:ph type="title"/>
          </p:nvPr>
        </p:nvSpPr>
        <p:spPr/>
        <p:txBody>
          <a:bodyPr/>
          <a:lstStyle/>
          <a:p>
            <a:r>
              <a:rPr lang="en-US" altLang="zh-CN" dirty="0"/>
              <a:t>E - Course Selection</a:t>
            </a:r>
            <a:endParaRPr lang="zh-CN" altLang="en-US" dirty="0"/>
          </a:p>
        </p:txBody>
      </p:sp>
      <p:sp>
        <p:nvSpPr>
          <p:cNvPr id="3" name="内容占位符 2">
            <a:extLst>
              <a:ext uri="{FF2B5EF4-FFF2-40B4-BE49-F238E27FC236}">
                <a16:creationId xmlns:a16="http://schemas.microsoft.com/office/drawing/2014/main" id="{2040C691-4AC7-0B88-4646-768A4830914F}"/>
              </a:ext>
            </a:extLst>
          </p:cNvPr>
          <p:cNvSpPr>
            <a:spLocks noGrp="1"/>
          </p:cNvSpPr>
          <p:nvPr>
            <p:ph idx="1"/>
          </p:nvPr>
        </p:nvSpPr>
        <p:spPr/>
        <p:txBody>
          <a:bodyPr/>
          <a:lstStyle/>
          <a:p>
            <a:r>
              <a:rPr lang="zh-CN" altLang="en-US" dirty="0"/>
              <a:t>要求</a:t>
            </a:r>
            <a:endParaRPr lang="en-US" altLang="zh-CN" dirty="0"/>
          </a:p>
          <a:p>
            <a:pPr lvl="1"/>
            <a:r>
              <a:rPr lang="zh-CN" altLang="en-US" dirty="0"/>
              <a:t>总学分不少于 </a:t>
            </a:r>
            <a:r>
              <a:rPr lang="en-US" altLang="zh-CN" i="1" dirty="0">
                <a:latin typeface="Times New Roman" panose="02020603050405020304" pitchFamily="18" charset="0"/>
                <a:cs typeface="Times New Roman" panose="02020603050405020304" pitchFamily="18" charset="0"/>
              </a:rPr>
              <a:t>a</a:t>
            </a:r>
          </a:p>
          <a:p>
            <a:pPr lvl="1"/>
            <a:r>
              <a:rPr lang="zh-CN" altLang="en-US" dirty="0">
                <a:latin typeface="Times New Roman" panose="02020603050405020304" pitchFamily="18" charset="0"/>
                <a:cs typeface="Times New Roman" panose="02020603050405020304" pitchFamily="18" charset="0"/>
              </a:rPr>
              <a:t>课程学分不少于 </a:t>
            </a:r>
            <a:r>
              <a:rPr lang="en-US" altLang="zh-CN" i="1" dirty="0">
                <a:latin typeface="Times New Roman" panose="02020603050405020304" pitchFamily="18" charset="0"/>
                <a:cs typeface="Times New Roman" panose="02020603050405020304" pitchFamily="18" charset="0"/>
              </a:rPr>
              <a:t>b</a:t>
            </a:r>
          </a:p>
          <a:p>
            <a:pPr lvl="1"/>
            <a:r>
              <a:rPr lang="zh-CN" altLang="en-US" dirty="0">
                <a:latin typeface="Times New Roman" panose="02020603050405020304" pitchFamily="18" charset="0"/>
                <a:cs typeface="Times New Roman" panose="02020603050405020304" pitchFamily="18" charset="0"/>
              </a:rPr>
              <a:t>必修环节学分不少于 </a:t>
            </a:r>
            <a:r>
              <a:rPr lang="en-US" altLang="zh-CN" i="1" dirty="0">
                <a:latin typeface="Times New Roman" panose="02020603050405020304" pitchFamily="18" charset="0"/>
                <a:cs typeface="Times New Roman" panose="02020603050405020304" pitchFamily="18" charset="0"/>
              </a:rPr>
              <a:t>c</a:t>
            </a:r>
          </a:p>
          <a:p>
            <a:pPr lvl="1"/>
            <a:r>
              <a:rPr lang="zh-CN" altLang="en-US" dirty="0">
                <a:latin typeface="Times New Roman" panose="02020603050405020304" pitchFamily="18" charset="0"/>
                <a:cs typeface="Times New Roman" panose="02020603050405020304" pitchFamily="18" charset="0"/>
              </a:rPr>
              <a:t>学位课学分不少于 </a:t>
            </a:r>
            <a:r>
              <a:rPr lang="en-US" altLang="zh-CN" i="1" dirty="0">
                <a:latin typeface="Times New Roman" panose="02020603050405020304" pitchFamily="18" charset="0"/>
                <a:cs typeface="Times New Roman" panose="02020603050405020304" pitchFamily="18" charset="0"/>
              </a:rPr>
              <a:t>d</a:t>
            </a:r>
            <a:r>
              <a:rPr lang="zh-CN" altLang="en-US" dirty="0">
                <a:latin typeface="Times New Roman" panose="02020603050405020304" pitchFamily="18" charset="0"/>
                <a:cs typeface="Times New Roman" panose="02020603050405020304" pitchFamily="18" charset="0"/>
              </a:rPr>
              <a:t>，并且公共基础课学分不少于 </a:t>
            </a:r>
            <a:r>
              <a:rPr lang="en-US" altLang="zh-CN" dirty="0">
                <a:latin typeface="Times New Roman" panose="02020603050405020304" pitchFamily="18" charset="0"/>
                <a:cs typeface="Times New Roman" panose="02020603050405020304" pitchFamily="18" charset="0"/>
              </a:rPr>
              <a:t>1</a:t>
            </a:r>
            <a:r>
              <a:rPr lang="zh-CN" altLang="en-US" dirty="0">
                <a:latin typeface="Times New Roman" panose="02020603050405020304" pitchFamily="18" charset="0"/>
                <a:cs typeface="Times New Roman" panose="02020603050405020304" pitchFamily="18" charset="0"/>
              </a:rPr>
              <a:t>（等价于必须至少选一门公共基础课）</a:t>
            </a:r>
            <a:endParaRPr lang="en-US" altLang="zh-CN" dirty="0">
              <a:latin typeface="Times New Roman" panose="02020603050405020304" pitchFamily="18" charset="0"/>
              <a:cs typeface="Times New Roman" panose="02020603050405020304" pitchFamily="18" charset="0"/>
            </a:endParaRPr>
          </a:p>
          <a:p>
            <a:pPr lvl="1"/>
            <a:r>
              <a:rPr lang="zh-CN" altLang="en-US" dirty="0">
                <a:latin typeface="Times New Roman" panose="02020603050405020304" pitchFamily="18" charset="0"/>
                <a:cs typeface="Times New Roman" panose="02020603050405020304" pitchFamily="18" charset="0"/>
              </a:rPr>
              <a:t>专业基础课和专业选修课的学分之和不少于 </a:t>
            </a:r>
            <a:r>
              <a:rPr lang="en-US" altLang="zh-CN" i="1" dirty="0">
                <a:latin typeface="Times New Roman" panose="02020603050405020304" pitchFamily="18" charset="0"/>
                <a:cs typeface="Times New Roman" panose="02020603050405020304" pitchFamily="18" charset="0"/>
              </a:rPr>
              <a:t>e</a:t>
            </a:r>
          </a:p>
          <a:p>
            <a:pPr lvl="1"/>
            <a:r>
              <a:rPr lang="zh-CN" altLang="en-US" dirty="0">
                <a:latin typeface="Times New Roman" panose="02020603050405020304" pitchFamily="18" charset="0"/>
                <a:cs typeface="Times New Roman" panose="02020603050405020304" pitchFamily="18" charset="0"/>
              </a:rPr>
              <a:t>专业基础课学分不少于 </a:t>
            </a:r>
            <a:r>
              <a:rPr lang="en-US" altLang="zh-CN" i="1" dirty="0">
                <a:latin typeface="Times New Roman" panose="02020603050405020304" pitchFamily="18" charset="0"/>
                <a:cs typeface="Times New Roman" panose="02020603050405020304" pitchFamily="18" charset="0"/>
              </a:rPr>
              <a:t>f</a:t>
            </a:r>
          </a:p>
          <a:p>
            <a:pPr lvl="1"/>
            <a:r>
              <a:rPr lang="zh-CN" altLang="en-US" dirty="0">
                <a:latin typeface="Times New Roman" panose="02020603050405020304" pitchFamily="18" charset="0"/>
                <a:cs typeface="Times New Roman" panose="02020603050405020304" pitchFamily="18" charset="0"/>
              </a:rPr>
              <a:t>专业选修课学分不少于 </a:t>
            </a:r>
            <a:r>
              <a:rPr lang="en-US" altLang="zh-CN" i="1" dirty="0">
                <a:latin typeface="Times New Roman" panose="02020603050405020304" pitchFamily="18" charset="0"/>
                <a:cs typeface="Times New Roman" panose="02020603050405020304" pitchFamily="18" charset="0"/>
              </a:rPr>
              <a:t>g</a:t>
            </a:r>
          </a:p>
        </p:txBody>
      </p:sp>
    </p:spTree>
    <p:extLst>
      <p:ext uri="{BB962C8B-B14F-4D97-AF65-F5344CB8AC3E}">
        <p14:creationId xmlns:p14="http://schemas.microsoft.com/office/powerpoint/2010/main" val="682463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3155C27-6168-6CC0-3BEE-4BB844FC33CA}"/>
              </a:ext>
            </a:extLst>
          </p:cNvPr>
          <p:cNvSpPr>
            <a:spLocks noGrp="1"/>
          </p:cNvSpPr>
          <p:nvPr>
            <p:ph type="title"/>
          </p:nvPr>
        </p:nvSpPr>
        <p:spPr/>
        <p:txBody>
          <a:bodyPr/>
          <a:lstStyle/>
          <a:p>
            <a:r>
              <a:rPr lang="en-US" altLang="zh-CN" dirty="0"/>
              <a:t>E - Course Selection</a:t>
            </a:r>
            <a:endParaRPr lang="zh-CN" altLang="en-US" dirty="0"/>
          </a:p>
        </p:txBody>
      </p:sp>
      <p:sp>
        <p:nvSpPr>
          <p:cNvPr id="3" name="内容占位符 2">
            <a:extLst>
              <a:ext uri="{FF2B5EF4-FFF2-40B4-BE49-F238E27FC236}">
                <a16:creationId xmlns:a16="http://schemas.microsoft.com/office/drawing/2014/main" id="{FBFE071D-4E47-715B-E8EB-CBB7F22F73FF}"/>
              </a:ext>
            </a:extLst>
          </p:cNvPr>
          <p:cNvSpPr>
            <a:spLocks noGrp="1"/>
          </p:cNvSpPr>
          <p:nvPr>
            <p:ph idx="1"/>
          </p:nvPr>
        </p:nvSpPr>
        <p:spPr>
          <a:xfrm>
            <a:off x="838200" y="1825625"/>
            <a:ext cx="10515600" cy="4396066"/>
          </a:xfrm>
        </p:spPr>
        <p:txBody>
          <a:bodyPr>
            <a:normAutofit/>
          </a:bodyPr>
          <a:lstStyle/>
          <a:p>
            <a:r>
              <a:rPr lang="zh-CN" altLang="en-US" dirty="0"/>
              <a:t>课程关系可以形成一棵树</a:t>
            </a:r>
            <a:endParaRPr lang="en-US" altLang="zh-CN" dirty="0"/>
          </a:p>
          <a:p>
            <a:pPr lvl="1"/>
            <a:r>
              <a:rPr lang="zh-CN" altLang="en-US" dirty="0"/>
              <a:t>由于没有针对跨学科选修课和其他选修课的要求，因此可以合并处理</a:t>
            </a:r>
            <a:endParaRPr lang="en-US" altLang="zh-CN" dirty="0"/>
          </a:p>
        </p:txBody>
      </p:sp>
      <p:pic>
        <p:nvPicPr>
          <p:cNvPr id="7" name="图片 6">
            <a:extLst>
              <a:ext uri="{FF2B5EF4-FFF2-40B4-BE49-F238E27FC236}">
                <a16:creationId xmlns:a16="http://schemas.microsoft.com/office/drawing/2014/main" id="{77133261-FF4B-8A13-F342-9F7398FE30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44709" y="2733573"/>
            <a:ext cx="5339413" cy="3944739"/>
          </a:xfrm>
          <a:prstGeom prst="rect">
            <a:avLst/>
          </a:prstGeom>
        </p:spPr>
      </p:pic>
    </p:spTree>
    <p:extLst>
      <p:ext uri="{BB962C8B-B14F-4D97-AF65-F5344CB8AC3E}">
        <p14:creationId xmlns:p14="http://schemas.microsoft.com/office/powerpoint/2010/main" val="16731779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957C782-622B-5EA2-C805-BA7A4C77F2A0}"/>
              </a:ext>
            </a:extLst>
          </p:cNvPr>
          <p:cNvSpPr>
            <a:spLocks noGrp="1"/>
          </p:cNvSpPr>
          <p:nvPr>
            <p:ph type="title"/>
          </p:nvPr>
        </p:nvSpPr>
        <p:spPr/>
        <p:txBody>
          <a:bodyPr/>
          <a:lstStyle/>
          <a:p>
            <a:r>
              <a:rPr lang="en-US" altLang="zh-CN" dirty="0"/>
              <a:t>E - Course Selection</a:t>
            </a:r>
            <a:endParaRPr lang="zh-CN" altLang="en-US" dirty="0"/>
          </a:p>
        </p:txBody>
      </p:sp>
      <p:sp>
        <p:nvSpPr>
          <p:cNvPr id="3" name="内容占位符 2">
            <a:extLst>
              <a:ext uri="{FF2B5EF4-FFF2-40B4-BE49-F238E27FC236}">
                <a16:creationId xmlns:a16="http://schemas.microsoft.com/office/drawing/2014/main" id="{A34F1028-0F8E-C54B-A043-F555F005DE04}"/>
              </a:ext>
            </a:extLst>
          </p:cNvPr>
          <p:cNvSpPr>
            <a:spLocks noGrp="1"/>
          </p:cNvSpPr>
          <p:nvPr>
            <p:ph idx="1"/>
          </p:nvPr>
        </p:nvSpPr>
        <p:spPr>
          <a:xfrm>
            <a:off x="838200" y="1825625"/>
            <a:ext cx="6062221" cy="4351338"/>
          </a:xfrm>
        </p:spPr>
        <p:txBody>
          <a:bodyPr/>
          <a:lstStyle/>
          <a:p>
            <a:r>
              <a:rPr lang="zh-CN" altLang="en-US" dirty="0"/>
              <a:t>这棵树是二叉树，使用类似线段树的处理方式，或者直接求子树和均可以实现快速判断</a:t>
            </a:r>
            <a:endParaRPr lang="en-US" altLang="zh-CN" dirty="0"/>
          </a:p>
          <a:p>
            <a:r>
              <a:rPr lang="zh-CN" altLang="en-US" dirty="0"/>
              <a:t>可以使用 </a:t>
            </a:r>
            <a:r>
              <a:rPr lang="en-US" altLang="zh-CN" dirty="0"/>
              <a:t>Python </a:t>
            </a:r>
            <a:r>
              <a:rPr lang="zh-CN" altLang="en-US" dirty="0"/>
              <a:t>处理一整行输入，事半功倍</a:t>
            </a:r>
            <a:endParaRPr lang="en-US" altLang="zh-CN" dirty="0"/>
          </a:p>
          <a:p>
            <a:r>
              <a:rPr lang="en-US" altLang="zh-CN" dirty="0"/>
              <a:t>Fun fact</a:t>
            </a:r>
            <a:r>
              <a:rPr lang="zh-CN" altLang="en-US" dirty="0"/>
              <a:t>：你电的硕士生培养方案就是这样的</a:t>
            </a:r>
          </a:p>
        </p:txBody>
      </p:sp>
      <p:pic>
        <p:nvPicPr>
          <p:cNvPr id="4" name="图片 3">
            <a:extLst>
              <a:ext uri="{FF2B5EF4-FFF2-40B4-BE49-F238E27FC236}">
                <a16:creationId xmlns:a16="http://schemas.microsoft.com/office/drawing/2014/main" id="{18D024CA-AE3D-8836-D653-5F8201ABD1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03271" y="1825625"/>
            <a:ext cx="4840490" cy="4116412"/>
          </a:xfrm>
          <a:prstGeom prst="rect">
            <a:avLst/>
          </a:prstGeom>
        </p:spPr>
      </p:pic>
    </p:spTree>
    <p:extLst>
      <p:ext uri="{BB962C8B-B14F-4D97-AF65-F5344CB8AC3E}">
        <p14:creationId xmlns:p14="http://schemas.microsoft.com/office/powerpoint/2010/main" val="5003504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F - “Mode” but “Low Space”?</a:t>
            </a:r>
          </a:p>
        </p:txBody>
      </p:sp>
      <mc:AlternateContent xmlns:mc="http://schemas.openxmlformats.org/markup-compatibility/2006" xmlns:a14="http://schemas.microsoft.com/office/drawing/2010/main">
        <mc:Choice Requires="a14">
          <p:sp>
            <p:nvSpPr>
              <p:cNvPr id="3" name="内容占位符 2"/>
              <p:cNvSpPr>
                <a:spLocks noGrp="1"/>
              </p:cNvSpPr>
              <p:nvPr>
                <p:ph idx="1"/>
              </p:nvPr>
            </p:nvSpPr>
            <p:spPr/>
            <p:txBody>
              <a:bodyPr>
                <a:normAutofit fontScale="85000" lnSpcReduction="20000"/>
              </a:bodyPr>
              <a:lstStyle/>
              <a:p>
                <a:r>
                  <a:rPr lang="zh-CN" altLang="en-US" dirty="0"/>
                  <a:t>如果空间没有限制，我们可以直接把所有数字存下来然后</a:t>
                </a:r>
                <a:r>
                  <a:rPr lang="en-US" altLang="zh-CN" dirty="0"/>
                  <a:t>O(</a:t>
                </a:r>
                <a:r>
                  <a:rPr lang="en-US" altLang="zh-CN" dirty="0" err="1"/>
                  <a:t>nk</a:t>
                </a:r>
                <a:r>
                  <a:rPr lang="en-US" altLang="zh-CN" dirty="0"/>
                  <a:t>)</a:t>
                </a:r>
                <a:r>
                  <a:rPr lang="zh-CN" altLang="en-US" dirty="0"/>
                  <a:t>求解即可。</a:t>
                </a:r>
              </a:p>
              <a:p>
                <a:endParaRPr lang="zh-CN" altLang="en-US" dirty="0"/>
              </a:p>
              <a:p>
                <a:r>
                  <a:rPr lang="zh-CN" altLang="en-US" dirty="0"/>
                  <a:t>但现在问题在于</a:t>
                </a:r>
                <a:r>
                  <a:rPr lang="en-US" altLang="zh-CN" dirty="0"/>
                  <a:t> 1e6 </a:t>
                </a:r>
                <a:r>
                  <a:rPr lang="zh-CN" altLang="en-US" dirty="0"/>
                  <a:t>个</a:t>
                </a:r>
                <a:r>
                  <a:rPr lang="en-US" altLang="zh-CN" dirty="0"/>
                  <a:t> int </a:t>
                </a:r>
                <a:r>
                  <a:rPr lang="zh-CN" altLang="en-US" dirty="0"/>
                  <a:t>占用空间为</a:t>
                </a:r>
                <a:r>
                  <a:rPr lang="en-US" altLang="zh-CN" dirty="0"/>
                  <a:t> 4M</a:t>
                </a:r>
                <a:r>
                  <a:rPr lang="zh-CN" altLang="en-US" dirty="0"/>
                  <a:t>，远大于题目要求</a:t>
                </a:r>
                <a:r>
                  <a:rPr lang="en-US" altLang="zh-CN" dirty="0"/>
                  <a:t> 1.5M</a:t>
                </a:r>
                <a:r>
                  <a:rPr lang="zh-CN" altLang="en-US" dirty="0"/>
                  <a:t>。</a:t>
                </a:r>
              </a:p>
              <a:p>
                <a:endParaRPr lang="zh-CN" altLang="en-US" dirty="0"/>
              </a:p>
              <a:p>
                <a:r>
                  <a:rPr lang="zh-CN" altLang="en-US" dirty="0"/>
                  <a:t>但我们发现题目保证答案一定大于</a:t>
                </a:r>
                <a:r>
                  <a:rPr lang="en-US" altLang="zh-CN" dirty="0"/>
                  <a:t> </a:t>
                </a:r>
                <a14:m>
                  <m:oMath xmlns:m="http://schemas.openxmlformats.org/officeDocument/2006/math">
                    <m:f>
                      <m:fPr>
                        <m:ctrlPr>
                          <a:rPr lang="en-US" altLang="zh-CN" i="1">
                            <a:latin typeface="Cambria Math" panose="02040503050406030204" pitchFamily="18" charset="0"/>
                            <a:cs typeface="Cambria Math" panose="02040503050406030204" charset="0"/>
                          </a:rPr>
                        </m:ctrlPr>
                      </m:fPr>
                      <m:num>
                        <m:r>
                          <a:rPr lang="en-US" altLang="zh-CN" i="1">
                            <a:latin typeface="Cambria Math" panose="02040503050406030204" charset="0"/>
                            <a:cs typeface="Cambria Math" panose="02040503050406030204" charset="0"/>
                          </a:rPr>
                          <m:t>𝑛</m:t>
                        </m:r>
                      </m:num>
                      <m:den>
                        <m:r>
                          <a:rPr lang="en-US" altLang="zh-CN" i="1">
                            <a:latin typeface="Cambria Math" panose="02040503050406030204" charset="0"/>
                            <a:cs typeface="Cambria Math" panose="02040503050406030204" charset="0"/>
                          </a:rPr>
                          <m:t>2</m:t>
                        </m:r>
                      </m:den>
                    </m:f>
                  </m:oMath>
                </a14:m>
                <a:endParaRPr lang="zh-CN" altLang="en-US" dirty="0"/>
              </a:p>
              <a:p>
                <a:endParaRPr lang="zh-CN" altLang="en-US" dirty="0"/>
              </a:p>
              <a:p>
                <a:r>
                  <a:rPr lang="zh-CN" altLang="en-US" dirty="0"/>
                  <a:t>我们可以发现一个性质，如果我们把数组分为若干段，那么某一段的绝对众区间也一定是整个区间的绝对众区间。</a:t>
                </a:r>
              </a:p>
              <a:p>
                <a:endParaRPr lang="en-US" altLang="zh-CN" dirty="0"/>
              </a:p>
              <a:p>
                <a:r>
                  <a:rPr lang="zh-CN" altLang="en-US" dirty="0"/>
                  <a:t>因此考虑把第一次读入的数组分为</a:t>
                </a:r>
                <a:r>
                  <a:rPr lang="en-US" altLang="zh-CN" dirty="0"/>
                  <a:t>4</a:t>
                </a:r>
                <a:r>
                  <a:rPr lang="zh-CN" altLang="en-US" dirty="0"/>
                  <a:t>段读入，然后对每一段做一次求绝对众区间，再读入第二遍数组统计即可得到答案</a:t>
                </a:r>
                <a:endParaRPr lang="en-US" altLang="zh-CN" dirty="0"/>
              </a:p>
              <a:p>
                <a:endParaRPr lang="en-US" altLang="zh-CN" dirty="0"/>
              </a:p>
              <a:p>
                <a:endParaRPr lang="zh-CN" altLang="en-US" dirty="0"/>
              </a:p>
            </p:txBody>
          </p:sp>
        </mc:Choice>
        <mc:Fallback xmlns="">
          <p:sp>
            <p:nvSpPr>
              <p:cNvPr id="3" name="内容占位符 2"/>
              <p:cNvSpPr>
                <a:spLocks noGrp="1" noRot="1" noChangeAspect="1" noMove="1" noResize="1" noEditPoints="1" noAdjustHandles="1" noChangeArrowheads="1" noChangeShapeType="1" noTextEdit="1"/>
              </p:cNvSpPr>
              <p:nvPr>
                <p:ph idx="1"/>
              </p:nvPr>
            </p:nvSpPr>
            <p:spPr>
              <a:blipFill>
                <a:blip r:embed="rId3"/>
                <a:stretch>
                  <a:fillRect l="-812" t="-3081" r="-464"/>
                </a:stretch>
              </a:blipFill>
            </p:spPr>
            <p:txBody>
              <a:bodyPr/>
              <a:lstStyle/>
              <a:p>
                <a:r>
                  <a:rPr lang="zh-CN" altLang="en-US">
                    <a:noFill/>
                  </a:rPr>
                  <a:t> </a:t>
                </a:r>
              </a:p>
            </p:txBody>
          </p:sp>
        </mc:Fallback>
      </mc:AlternateContent>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77AF314-78B1-FEDF-A4ED-673957CFDDA8}"/>
              </a:ext>
            </a:extLst>
          </p:cNvPr>
          <p:cNvSpPr>
            <a:spLocks noGrp="1"/>
          </p:cNvSpPr>
          <p:nvPr>
            <p:ph type="title"/>
          </p:nvPr>
        </p:nvSpPr>
        <p:spPr/>
        <p:txBody>
          <a:bodyPr/>
          <a:lstStyle/>
          <a:p>
            <a:r>
              <a:rPr lang="en-US" altLang="zh-CN" dirty="0"/>
              <a:t>G - Josephus Problem 2</a:t>
            </a:r>
            <a:endParaRPr lang="zh-CN" altLang="en-US" dirty="0"/>
          </a:p>
        </p:txBody>
      </p:sp>
      <mc:AlternateContent xmlns:mc="http://schemas.openxmlformats.org/markup-compatibility/2006">
        <mc:Choice xmlns:a14="http://schemas.microsoft.com/office/drawing/2010/main" Requires="a14">
          <p:sp>
            <p:nvSpPr>
              <p:cNvPr id="4" name="内容占位符 3">
                <a:extLst>
                  <a:ext uri="{FF2B5EF4-FFF2-40B4-BE49-F238E27FC236}">
                    <a16:creationId xmlns:a16="http://schemas.microsoft.com/office/drawing/2014/main" id="{BAACD319-86EC-E6AA-39C1-465085F317BC}"/>
                  </a:ext>
                </a:extLst>
              </p:cNvPr>
              <p:cNvSpPr>
                <a:spLocks noGrp="1"/>
              </p:cNvSpPr>
              <p:nvPr>
                <p:ph idx="1"/>
              </p:nvPr>
            </p:nvSpPr>
            <p:spPr/>
            <p:txBody>
              <a:bodyPr>
                <a:normAutofit lnSpcReduction="10000"/>
              </a:bodyPr>
              <a:lstStyle/>
              <a:p>
                <a:r>
                  <a:rPr lang="zh-CN" altLang="en-US" dirty="0"/>
                  <a:t>由于 </a:t>
                </a:r>
                <a14:m>
                  <m:oMath xmlns:m="http://schemas.openxmlformats.org/officeDocument/2006/math">
                    <m:sSub>
                      <m:sSubPr>
                        <m:ctrlPr>
                          <a:rPr lang="en-US" altLang="zh-CN" i="1" dirty="0" smtClean="0">
                            <a:latin typeface="Cambria Math" panose="02040503050406030204" pitchFamily="18" charset="0"/>
                          </a:rPr>
                        </m:ctrlPr>
                      </m:sSubPr>
                      <m:e>
                        <m:r>
                          <a:rPr lang="en-US" altLang="zh-CN" i="1" dirty="0" smtClean="0">
                            <a:latin typeface="Cambria Math" panose="02040503050406030204" pitchFamily="18" charset="0"/>
                          </a:rPr>
                          <m:t>𝑎</m:t>
                        </m:r>
                      </m:e>
                      <m:sub>
                        <m:r>
                          <a:rPr lang="en-US" altLang="zh-CN" i="1" dirty="0" smtClean="0">
                            <a:latin typeface="Cambria Math" panose="02040503050406030204" pitchFamily="18" charset="0"/>
                          </a:rPr>
                          <m:t>𝑖</m:t>
                        </m:r>
                      </m:sub>
                    </m:sSub>
                  </m:oMath>
                </a14:m>
                <a:r>
                  <a:rPr lang="en-US" altLang="zh-CN" dirty="0"/>
                  <a:t> </a:t>
                </a:r>
                <a:r>
                  <a:rPr lang="zh-CN" altLang="en-US" dirty="0"/>
                  <a:t>较大，考虑不是计算每轮射杀的人，而是每次计算第一个用完命的人，然后将其删除，这样复杂度与 </a:t>
                </a:r>
                <a14:m>
                  <m:oMath xmlns:m="http://schemas.openxmlformats.org/officeDocument/2006/math">
                    <m:sSub>
                      <m:sSubPr>
                        <m:ctrlPr>
                          <a:rPr lang="en-US" altLang="zh-CN" i="1" dirty="0" smtClean="0">
                            <a:latin typeface="Cambria Math" panose="02040503050406030204" pitchFamily="18" charset="0"/>
                          </a:rPr>
                        </m:ctrlPr>
                      </m:sSubPr>
                      <m:e>
                        <m:r>
                          <a:rPr lang="en-US" altLang="zh-CN" i="1" dirty="0" smtClean="0">
                            <a:latin typeface="Cambria Math" panose="02040503050406030204" pitchFamily="18" charset="0"/>
                          </a:rPr>
                          <m:t>𝑎</m:t>
                        </m:r>
                      </m:e>
                      <m:sub>
                        <m:r>
                          <a:rPr lang="en-US" altLang="zh-CN" i="1" dirty="0" smtClean="0">
                            <a:latin typeface="Cambria Math" panose="02040503050406030204" pitchFamily="18" charset="0"/>
                          </a:rPr>
                          <m:t>𝑖</m:t>
                        </m:r>
                      </m:sub>
                    </m:sSub>
                  </m:oMath>
                </a14:m>
                <a:r>
                  <a:rPr lang="en-US" altLang="zh-CN" dirty="0"/>
                  <a:t> </a:t>
                </a:r>
                <a:r>
                  <a:rPr lang="zh-CN" altLang="en-US" dirty="0"/>
                  <a:t>无关，只用处理 </a:t>
                </a:r>
                <a14:m>
                  <m:oMath xmlns:m="http://schemas.openxmlformats.org/officeDocument/2006/math">
                    <m:r>
                      <a:rPr lang="en-US" altLang="zh-CN" i="1" dirty="0" smtClean="0">
                        <a:latin typeface="Cambria Math" panose="02040503050406030204" pitchFamily="18" charset="0"/>
                      </a:rPr>
                      <m:t>𝑛</m:t>
                    </m:r>
                  </m:oMath>
                </a14:m>
                <a:r>
                  <a:rPr lang="en-US" altLang="zh-CN" dirty="0"/>
                  <a:t> </a:t>
                </a:r>
                <a:r>
                  <a:rPr lang="zh-CN" altLang="en-US" dirty="0"/>
                  <a:t>次。</a:t>
                </a:r>
              </a:p>
              <a:p>
                <a:endParaRPr lang="zh-CN" altLang="en-US" dirty="0"/>
              </a:p>
              <a:p>
                <a:r>
                  <a:rPr lang="zh-CN" altLang="en-US" dirty="0"/>
                  <a:t>考虑按位置 </a:t>
                </a:r>
                <a14:m>
                  <m:oMath xmlns:m="http://schemas.openxmlformats.org/officeDocument/2006/math">
                    <m:r>
                      <a:rPr lang="en-US" altLang="zh-CN" i="1" dirty="0" smtClean="0">
                        <a:latin typeface="Cambria Math" panose="02040503050406030204" pitchFamily="18" charset="0"/>
                      </a:rPr>
                      <m:t>𝑚𝑜𝑑</m:t>
                    </m:r>
                    <m:r>
                      <a:rPr lang="en-US" altLang="zh-CN" i="1" dirty="0" smtClean="0">
                        <a:latin typeface="Cambria Math" panose="02040503050406030204" pitchFamily="18" charset="0"/>
                      </a:rPr>
                      <m:t> </m:t>
                    </m:r>
                    <m:r>
                      <a:rPr lang="en-US" altLang="zh-CN" i="1" dirty="0" smtClean="0">
                        <a:latin typeface="Cambria Math" panose="02040503050406030204" pitchFamily="18" charset="0"/>
                      </a:rPr>
                      <m:t>𝑘</m:t>
                    </m:r>
                  </m:oMath>
                </a14:m>
                <a:r>
                  <a:rPr lang="en-US" altLang="zh-CN" dirty="0"/>
                  <a:t> </a:t>
                </a:r>
                <a:r>
                  <a:rPr lang="zh-CN" altLang="en-US" dirty="0"/>
                  <a:t>的值开 </a:t>
                </a:r>
                <a14:m>
                  <m:oMath xmlns:m="http://schemas.openxmlformats.org/officeDocument/2006/math">
                    <m:r>
                      <a:rPr lang="en-US" altLang="zh-CN" i="1" dirty="0" smtClean="0">
                        <a:latin typeface="Cambria Math" panose="02040503050406030204" pitchFamily="18" charset="0"/>
                      </a:rPr>
                      <m:t>𝑘</m:t>
                    </m:r>
                  </m:oMath>
                </a14:m>
                <a:r>
                  <a:rPr lang="en-US" altLang="zh-CN" dirty="0"/>
                  <a:t> </a:t>
                </a:r>
                <a:r>
                  <a:rPr lang="zh-CN" altLang="en-US" dirty="0"/>
                  <a:t>棵平衡树（比如非旋 </a:t>
                </a:r>
                <a:r>
                  <a:rPr lang="en-US" altLang="zh-CN" dirty="0" err="1"/>
                  <a:t>Treap</a:t>
                </a:r>
                <a:r>
                  <a:rPr lang="zh-CN" altLang="en-US" dirty="0"/>
                  <a:t>），维护所有人的命数。注意每个编号的人所在的位置动态变化的。</a:t>
                </a:r>
              </a:p>
              <a:p>
                <a:endParaRPr lang="zh-CN" altLang="en-US" dirty="0"/>
              </a:p>
              <a:p>
                <a:r>
                  <a:rPr lang="zh-CN" altLang="en-US" dirty="0"/>
                  <a:t>考虑删除，删掉 </a:t>
                </a:r>
                <a14:m>
                  <m:oMath xmlns:m="http://schemas.openxmlformats.org/officeDocument/2006/math">
                    <m:r>
                      <a:rPr lang="en-US" altLang="zh-CN" i="1" dirty="0" smtClean="0">
                        <a:latin typeface="Cambria Math" panose="02040503050406030204" pitchFamily="18" charset="0"/>
                      </a:rPr>
                      <m:t>𝑥</m:t>
                    </m:r>
                  </m:oMath>
                </a14:m>
                <a:r>
                  <a:rPr lang="zh-CN" altLang="en-US" dirty="0"/>
                  <a:t> 号人时，其后面每个人的下标减 </a:t>
                </a:r>
                <a14:m>
                  <m:oMath xmlns:m="http://schemas.openxmlformats.org/officeDocument/2006/math">
                    <m:r>
                      <a:rPr lang="en-US" altLang="zh-CN" i="1" dirty="0" smtClean="0">
                        <a:latin typeface="Cambria Math" panose="02040503050406030204" pitchFamily="18" charset="0"/>
                      </a:rPr>
                      <m:t>1</m:t>
                    </m:r>
                  </m:oMath>
                </a14:m>
                <a:r>
                  <a:rPr lang="zh-CN" altLang="en-US" dirty="0"/>
                  <a:t>。因为按下标 </a:t>
                </a:r>
                <a14:m>
                  <m:oMath xmlns:m="http://schemas.openxmlformats.org/officeDocument/2006/math">
                    <m:r>
                      <a:rPr lang="en-US" altLang="zh-CN" i="1" dirty="0" smtClean="0">
                        <a:latin typeface="Cambria Math" panose="02040503050406030204" pitchFamily="18" charset="0"/>
                      </a:rPr>
                      <m:t>𝑚𝑜𝑑</m:t>
                    </m:r>
                    <m:r>
                      <a:rPr lang="en-US" altLang="zh-CN" i="1" dirty="0" smtClean="0">
                        <a:latin typeface="Cambria Math" panose="02040503050406030204" pitchFamily="18" charset="0"/>
                      </a:rPr>
                      <m:t> </m:t>
                    </m:r>
                    <m:r>
                      <a:rPr lang="en-US" altLang="zh-CN" i="1" dirty="0" smtClean="0">
                        <a:latin typeface="Cambria Math" panose="02040503050406030204" pitchFamily="18" charset="0"/>
                      </a:rPr>
                      <m:t>𝑘</m:t>
                    </m:r>
                  </m:oMath>
                </a14:m>
                <a:r>
                  <a:rPr lang="en-US" altLang="zh-CN" dirty="0"/>
                  <a:t> </a:t>
                </a:r>
                <a:r>
                  <a:rPr lang="zh-CN" altLang="en-US" dirty="0"/>
                  <a:t>同余的位置放在同一棵平衡树，需要将所有 </a:t>
                </a:r>
                <a:r>
                  <a:rPr lang="en-US" altLang="zh-CN" dirty="0" err="1"/>
                  <a:t>Treap</a:t>
                </a:r>
                <a:r>
                  <a:rPr lang="en-US" altLang="zh-CN" dirty="0"/>
                  <a:t> split </a:t>
                </a:r>
                <a:r>
                  <a:rPr lang="zh-CN" altLang="en-US" dirty="0"/>
                  <a:t>成编号小于 </a:t>
                </a:r>
                <a14:m>
                  <m:oMath xmlns:m="http://schemas.openxmlformats.org/officeDocument/2006/math">
                    <m:r>
                      <a:rPr lang="en-US" altLang="zh-CN" i="1" dirty="0" smtClean="0">
                        <a:latin typeface="Cambria Math" panose="02040503050406030204" pitchFamily="18" charset="0"/>
                      </a:rPr>
                      <m:t>𝑥</m:t>
                    </m:r>
                  </m:oMath>
                </a14:m>
                <a:r>
                  <a:rPr lang="en-US" altLang="zh-CN" dirty="0"/>
                  <a:t> </a:t>
                </a:r>
                <a:r>
                  <a:rPr lang="zh-CN" altLang="en-US" dirty="0"/>
                  <a:t>和 大于 </a:t>
                </a:r>
                <a14:m>
                  <m:oMath xmlns:m="http://schemas.openxmlformats.org/officeDocument/2006/math">
                    <m:r>
                      <a:rPr lang="en-US" altLang="zh-CN" i="1" dirty="0" smtClean="0">
                        <a:latin typeface="Cambria Math" panose="02040503050406030204" pitchFamily="18" charset="0"/>
                      </a:rPr>
                      <m:t>𝑥</m:t>
                    </m:r>
                  </m:oMath>
                </a14:m>
                <a:r>
                  <a:rPr lang="en-US" altLang="zh-CN" dirty="0"/>
                  <a:t> </a:t>
                </a:r>
                <a:r>
                  <a:rPr lang="zh-CN" altLang="en-US" dirty="0"/>
                  <a:t>的部分，然后 </a:t>
                </a:r>
                <a:r>
                  <a:rPr lang="en-US" altLang="zh-CN" dirty="0"/>
                  <a:t>shift </a:t>
                </a:r>
                <a:r>
                  <a:rPr lang="zh-CN" altLang="en-US" dirty="0"/>
                  <a:t>一下再 </a:t>
                </a:r>
                <a:r>
                  <a:rPr lang="en-US" altLang="zh-CN" dirty="0"/>
                  <a:t>merge</a:t>
                </a:r>
                <a:r>
                  <a:rPr lang="zh-CN" altLang="en-US" dirty="0"/>
                  <a:t>。</a:t>
                </a:r>
              </a:p>
            </p:txBody>
          </p:sp>
        </mc:Choice>
        <mc:Fallback>
          <p:sp>
            <p:nvSpPr>
              <p:cNvPr id="4" name="内容占位符 3">
                <a:extLst>
                  <a:ext uri="{FF2B5EF4-FFF2-40B4-BE49-F238E27FC236}">
                    <a16:creationId xmlns:a16="http://schemas.microsoft.com/office/drawing/2014/main" id="{BAACD319-86EC-E6AA-39C1-465085F317BC}"/>
                  </a:ext>
                </a:extLst>
              </p:cNvPr>
              <p:cNvSpPr>
                <a:spLocks noGrp="1" noRot="1" noChangeAspect="1" noMove="1" noResize="1" noEditPoints="1" noAdjustHandles="1" noChangeArrowheads="1" noChangeShapeType="1" noTextEdit="1"/>
              </p:cNvSpPr>
              <p:nvPr>
                <p:ph idx="1"/>
              </p:nvPr>
            </p:nvSpPr>
            <p:spPr>
              <a:blipFill>
                <a:blip r:embed="rId2"/>
                <a:stretch>
                  <a:fillRect l="-1043" t="-3221" r="-928"/>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7069646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77AF314-78B1-FEDF-A4ED-673957CFDDA8}"/>
              </a:ext>
            </a:extLst>
          </p:cNvPr>
          <p:cNvSpPr>
            <a:spLocks noGrp="1"/>
          </p:cNvSpPr>
          <p:nvPr>
            <p:ph type="title"/>
          </p:nvPr>
        </p:nvSpPr>
        <p:spPr/>
        <p:txBody>
          <a:bodyPr/>
          <a:lstStyle/>
          <a:p>
            <a:r>
              <a:rPr lang="en-US" altLang="zh-CN" dirty="0"/>
              <a:t>G - Josephus Problem 2</a:t>
            </a:r>
            <a:endParaRPr lang="zh-CN" altLang="en-US" dirty="0"/>
          </a:p>
        </p:txBody>
      </p:sp>
      <mc:AlternateContent xmlns:mc="http://schemas.openxmlformats.org/markup-compatibility/2006">
        <mc:Choice xmlns:a14="http://schemas.microsoft.com/office/drawing/2010/main" Requires="a14">
          <p:sp>
            <p:nvSpPr>
              <p:cNvPr id="4" name="内容占位符 3">
                <a:extLst>
                  <a:ext uri="{FF2B5EF4-FFF2-40B4-BE49-F238E27FC236}">
                    <a16:creationId xmlns:a16="http://schemas.microsoft.com/office/drawing/2014/main" id="{BAACD319-86EC-E6AA-39C1-465085F317BC}"/>
                  </a:ext>
                </a:extLst>
              </p:cNvPr>
              <p:cNvSpPr>
                <a:spLocks noGrp="1"/>
              </p:cNvSpPr>
              <p:nvPr>
                <p:ph idx="1"/>
              </p:nvPr>
            </p:nvSpPr>
            <p:spPr/>
            <p:txBody>
              <a:bodyPr>
                <a:normAutofit/>
              </a:bodyPr>
              <a:lstStyle/>
              <a:p>
                <a:r>
                  <a:rPr lang="zh-CN" altLang="en-US" dirty="0"/>
                  <a:t>即首先分裂：</a:t>
                </a:r>
                <a:endParaRPr lang="en-US" altLang="zh-CN" dirty="0"/>
              </a:p>
              <a:p>
                <a:endParaRPr lang="zh-CN" altLang="en-US" dirty="0"/>
              </a:p>
              <a:p>
                <a:pPr marL="0" indent="0">
                  <a:buNone/>
                </a:pPr>
                <a14:m>
                  <m:oMathPara xmlns:m="http://schemas.openxmlformats.org/officeDocument/2006/math">
                    <m:oMathParaPr>
                      <m:jc m:val="centerGroup"/>
                    </m:oMathParaPr>
                    <m:oMath xmlns:m="http://schemas.openxmlformats.org/officeDocument/2006/math">
                      <m:r>
                        <a:rPr lang="en-US" altLang="zh-CN" i="1" dirty="0" smtClean="0">
                          <a:latin typeface="Cambria Math" panose="02040503050406030204" pitchFamily="18" charset="0"/>
                        </a:rPr>
                        <m:t>𝑇𝑟𝑒𝑎</m:t>
                      </m:r>
                      <m:sSub>
                        <m:sSubPr>
                          <m:ctrlPr>
                            <a:rPr lang="en-US" altLang="zh-CN" i="1" dirty="0" smtClean="0">
                              <a:latin typeface="Cambria Math" panose="02040503050406030204" pitchFamily="18" charset="0"/>
                            </a:rPr>
                          </m:ctrlPr>
                        </m:sSubPr>
                        <m:e>
                          <m:r>
                            <a:rPr lang="en-US" altLang="zh-CN" i="1" dirty="0" smtClean="0">
                              <a:latin typeface="Cambria Math" panose="02040503050406030204" pitchFamily="18" charset="0"/>
                            </a:rPr>
                            <m:t>𝑝</m:t>
                          </m:r>
                        </m:e>
                        <m:sub>
                          <m:r>
                            <a:rPr lang="en-US" altLang="zh-CN" i="1" dirty="0" smtClean="0">
                              <a:latin typeface="Cambria Math" panose="02040503050406030204" pitchFamily="18" charset="0"/>
                            </a:rPr>
                            <m:t>𝑖</m:t>
                          </m:r>
                        </m:sub>
                      </m:sSub>
                      <m:r>
                        <a:rPr lang="en-US" altLang="zh-CN" i="1" dirty="0" smtClean="0">
                          <a:latin typeface="Cambria Math" panose="02040503050406030204" pitchFamily="18" charset="0"/>
                        </a:rPr>
                        <m:t>→</m:t>
                      </m:r>
                      <m:r>
                        <a:rPr lang="en-US" altLang="zh-CN" i="1" dirty="0">
                          <a:latin typeface="Cambria Math" panose="02040503050406030204" pitchFamily="18" charset="0"/>
                        </a:rPr>
                        <m:t> </m:t>
                      </m:r>
                      <m:sSub>
                        <m:sSubPr>
                          <m:ctrlPr>
                            <a:rPr lang="en-US" altLang="zh-CN" i="1" dirty="0" err="1">
                              <a:latin typeface="Cambria Math" panose="02040503050406030204" pitchFamily="18" charset="0"/>
                            </a:rPr>
                          </m:ctrlPr>
                        </m:sSubPr>
                        <m:e>
                          <m:r>
                            <a:rPr lang="en-US" altLang="zh-CN" i="1" dirty="0" err="1">
                              <a:latin typeface="Cambria Math" panose="02040503050406030204" pitchFamily="18" charset="0"/>
                            </a:rPr>
                            <m:t>𝐿</m:t>
                          </m:r>
                        </m:e>
                        <m:sub>
                          <m:r>
                            <a:rPr lang="en-US" altLang="zh-CN" i="1" dirty="0" err="1">
                              <a:latin typeface="Cambria Math" panose="02040503050406030204" pitchFamily="18" charset="0"/>
                            </a:rPr>
                            <m:t>𝑖</m:t>
                          </m:r>
                        </m:sub>
                      </m:sSub>
                      <m:r>
                        <a:rPr lang="en-US" altLang="zh-CN" i="1" dirty="0">
                          <a:latin typeface="Cambria Math" panose="02040503050406030204" pitchFamily="18" charset="0"/>
                        </a:rPr>
                        <m:t>, </m:t>
                      </m:r>
                      <m:sSub>
                        <m:sSubPr>
                          <m:ctrlPr>
                            <a:rPr lang="en-US" altLang="zh-CN" i="1" dirty="0" err="1">
                              <a:latin typeface="Cambria Math" panose="02040503050406030204" pitchFamily="18" charset="0"/>
                            </a:rPr>
                          </m:ctrlPr>
                        </m:sSubPr>
                        <m:e>
                          <m:r>
                            <a:rPr lang="en-US" altLang="zh-CN" i="1" dirty="0" err="1">
                              <a:latin typeface="Cambria Math" panose="02040503050406030204" pitchFamily="18" charset="0"/>
                            </a:rPr>
                            <m:t>𝑅</m:t>
                          </m:r>
                        </m:e>
                        <m:sub>
                          <m:r>
                            <a:rPr lang="en-US" altLang="zh-CN" i="1" dirty="0" err="1">
                              <a:latin typeface="Cambria Math" panose="02040503050406030204" pitchFamily="18" charset="0"/>
                            </a:rPr>
                            <m:t>𝑖</m:t>
                          </m:r>
                        </m:sub>
                      </m:sSub>
                      <m:r>
                        <a:rPr lang="en-US" altLang="zh-CN" i="1" dirty="0">
                          <a:latin typeface="Cambria Math" panose="02040503050406030204" pitchFamily="18" charset="0"/>
                        </a:rPr>
                        <m:t> </m:t>
                      </m:r>
                      <m:r>
                        <a:rPr lang="en-US" altLang="zh-CN" b="0" i="1" dirty="0" smtClean="0">
                          <a:latin typeface="Cambria Math" panose="02040503050406030204" pitchFamily="18" charset="0"/>
                        </a:rPr>
                        <m:t>     </m:t>
                      </m:r>
                      <m:r>
                        <a:rPr lang="en-US" altLang="zh-CN" i="1" dirty="0">
                          <a:latin typeface="Cambria Math" panose="02040503050406030204" pitchFamily="18" charset="0"/>
                        </a:rPr>
                        <m:t> </m:t>
                      </m:r>
                      <m:r>
                        <a:rPr lang="en-US" altLang="zh-CN" i="1" dirty="0" err="1">
                          <a:latin typeface="Cambria Math" panose="02040503050406030204" pitchFamily="18" charset="0"/>
                        </a:rPr>
                        <m:t>𝑖</m:t>
                      </m:r>
                      <m:r>
                        <a:rPr lang="en-US" altLang="zh-CN" i="1" dirty="0">
                          <a:latin typeface="Cambria Math" panose="02040503050406030204" pitchFamily="18" charset="0"/>
                        </a:rPr>
                        <m:t> = 0, 1, …, </m:t>
                      </m:r>
                      <m:r>
                        <a:rPr lang="en-US" altLang="zh-CN" i="1" dirty="0">
                          <a:latin typeface="Cambria Math" panose="02040503050406030204" pitchFamily="18" charset="0"/>
                        </a:rPr>
                        <m:t>𝑘</m:t>
                      </m:r>
                      <m:r>
                        <a:rPr lang="en-US" altLang="zh-CN" i="1" dirty="0">
                          <a:latin typeface="Cambria Math" panose="02040503050406030204" pitchFamily="18" charset="0"/>
                        </a:rPr>
                        <m:t> −1</m:t>
                      </m:r>
                    </m:oMath>
                  </m:oMathPara>
                </a14:m>
                <a:endParaRPr lang="en-US" altLang="zh-CN" dirty="0"/>
              </a:p>
              <a:p>
                <a:pPr marL="0" indent="0">
                  <a:buNone/>
                </a:pPr>
                <a:endParaRPr lang="en-US" altLang="zh-CN" dirty="0"/>
              </a:p>
              <a:p>
                <a:r>
                  <a:rPr lang="zh-CN" altLang="en-US" dirty="0"/>
                  <a:t>其中 </a:t>
                </a:r>
                <a14:m>
                  <m:oMath xmlns:m="http://schemas.openxmlformats.org/officeDocument/2006/math">
                    <m:sSub>
                      <m:sSubPr>
                        <m:ctrlPr>
                          <a:rPr lang="en-US" altLang="zh-CN" i="1" dirty="0" err="1" smtClean="0">
                            <a:latin typeface="Cambria Math" panose="02040503050406030204" pitchFamily="18" charset="0"/>
                          </a:rPr>
                        </m:ctrlPr>
                      </m:sSubPr>
                      <m:e>
                        <m:r>
                          <a:rPr lang="en-US" altLang="zh-CN" i="1" dirty="0" smtClean="0">
                            <a:latin typeface="Cambria Math" panose="02040503050406030204" pitchFamily="18" charset="0"/>
                          </a:rPr>
                          <m:t>𝐿</m:t>
                        </m:r>
                      </m:e>
                      <m:sub>
                        <m:r>
                          <a:rPr lang="en-US" altLang="zh-CN" i="1" dirty="0" err="1">
                            <a:latin typeface="Cambria Math" panose="02040503050406030204" pitchFamily="18" charset="0"/>
                          </a:rPr>
                          <m:t>𝑖</m:t>
                        </m:r>
                      </m:sub>
                    </m:sSub>
                  </m:oMath>
                </a14:m>
                <a:r>
                  <a:rPr lang="en-US" altLang="zh-CN" dirty="0"/>
                  <a:t> </a:t>
                </a:r>
                <a:r>
                  <a:rPr lang="zh-CN" altLang="en-US" dirty="0"/>
                  <a:t>中节点编号小于 </a:t>
                </a:r>
                <a14:m>
                  <m:oMath xmlns:m="http://schemas.openxmlformats.org/officeDocument/2006/math">
                    <m:r>
                      <a:rPr lang="en-US" altLang="zh-CN" i="1" dirty="0" smtClean="0">
                        <a:latin typeface="Cambria Math" panose="02040503050406030204" pitchFamily="18" charset="0"/>
                      </a:rPr>
                      <m:t>𝑥</m:t>
                    </m:r>
                  </m:oMath>
                </a14:m>
                <a:r>
                  <a:rPr lang="zh-CN" altLang="en-US" dirty="0"/>
                  <a:t>， </a:t>
                </a:r>
                <a14:m>
                  <m:oMath xmlns:m="http://schemas.openxmlformats.org/officeDocument/2006/math">
                    <m:sSub>
                      <m:sSubPr>
                        <m:ctrlPr>
                          <a:rPr lang="en-US" altLang="zh-CN" i="1" dirty="0" err="1" smtClean="0">
                            <a:latin typeface="Cambria Math" panose="02040503050406030204" pitchFamily="18" charset="0"/>
                          </a:rPr>
                        </m:ctrlPr>
                      </m:sSubPr>
                      <m:e>
                        <m:r>
                          <a:rPr lang="en-US" altLang="zh-CN" i="1" dirty="0" smtClean="0">
                            <a:latin typeface="Cambria Math" panose="02040503050406030204" pitchFamily="18" charset="0"/>
                          </a:rPr>
                          <m:t>𝑅</m:t>
                        </m:r>
                      </m:e>
                      <m:sub>
                        <m:r>
                          <a:rPr lang="en-US" altLang="zh-CN" i="1" dirty="0" err="1">
                            <a:latin typeface="Cambria Math" panose="02040503050406030204" pitchFamily="18" charset="0"/>
                          </a:rPr>
                          <m:t>𝑖</m:t>
                        </m:r>
                      </m:sub>
                    </m:sSub>
                  </m:oMath>
                </a14:m>
                <a:r>
                  <a:rPr lang="en-US" altLang="zh-CN" dirty="0"/>
                  <a:t> </a:t>
                </a:r>
                <a:r>
                  <a:rPr lang="zh-CN" altLang="en-US" dirty="0"/>
                  <a:t>中节点编号大于 </a:t>
                </a:r>
                <a14:m>
                  <m:oMath xmlns:m="http://schemas.openxmlformats.org/officeDocument/2006/math">
                    <m:r>
                      <a:rPr lang="en-US" altLang="zh-CN" i="1" dirty="0" smtClean="0">
                        <a:latin typeface="Cambria Math" panose="02040503050406030204" pitchFamily="18" charset="0"/>
                      </a:rPr>
                      <m:t>𝑥</m:t>
                    </m:r>
                  </m:oMath>
                </a14:m>
                <a:r>
                  <a:rPr lang="zh-CN" altLang="en-US" dirty="0"/>
                  <a:t>，再合并：</a:t>
                </a:r>
                <a:endParaRPr lang="en-US" altLang="zh-CN" dirty="0"/>
              </a:p>
              <a:p>
                <a:endParaRPr lang="en-US" altLang="zh-CN" dirty="0"/>
              </a:p>
              <a:p>
                <a:pPr marL="0" indent="0">
                  <a:buNone/>
                </a:pPr>
                <a14:m>
                  <m:oMathPara xmlns:m="http://schemas.openxmlformats.org/officeDocument/2006/math">
                    <m:oMathParaPr>
                      <m:jc m:val="centerGroup"/>
                    </m:oMathParaPr>
                    <m:oMath xmlns:m="http://schemas.openxmlformats.org/officeDocument/2006/math">
                      <m:r>
                        <a:rPr lang="en-US" altLang="zh-CN" i="1" dirty="0" smtClean="0">
                          <a:latin typeface="Cambria Math" panose="02040503050406030204" pitchFamily="18" charset="0"/>
                        </a:rPr>
                        <m:t>𝑇𝑟𝑒𝑎𝑝</m:t>
                      </m:r>
                      <m:r>
                        <a:rPr lang="en-US" altLang="zh-CN" i="1" dirty="0" smtClean="0">
                          <a:latin typeface="Cambria Math" panose="02040503050406030204" pitchFamily="18" charset="0"/>
                        </a:rPr>
                        <m:t>_</m:t>
                      </m:r>
                      <m:r>
                        <a:rPr lang="en-US" altLang="zh-CN" i="1" dirty="0" err="1">
                          <a:latin typeface="Cambria Math" panose="02040503050406030204" pitchFamily="18" charset="0"/>
                        </a:rPr>
                        <m:t>𝑖</m:t>
                      </m:r>
                      <m:r>
                        <a:rPr lang="en-US" altLang="zh-CN" i="1" dirty="0" smtClean="0">
                          <a:latin typeface="Cambria Math" panose="02040503050406030204" pitchFamily="18" charset="0"/>
                        </a:rPr>
                        <m:t>← </m:t>
                      </m:r>
                      <m:sSub>
                        <m:sSubPr>
                          <m:ctrlPr>
                            <a:rPr lang="en-US" altLang="zh-CN" i="1" dirty="0" smtClean="0">
                              <a:latin typeface="Cambria Math" panose="02040503050406030204" pitchFamily="18" charset="0"/>
                            </a:rPr>
                          </m:ctrlPr>
                        </m:sSubPr>
                        <m:e>
                          <m:r>
                            <a:rPr lang="en-US" altLang="zh-CN" i="1" dirty="0" smtClean="0">
                              <a:latin typeface="Cambria Math" panose="02040503050406030204" pitchFamily="18" charset="0"/>
                            </a:rPr>
                            <m:t>𝐿</m:t>
                          </m:r>
                        </m:e>
                        <m:sub>
                          <m:r>
                            <a:rPr lang="en-US" altLang="zh-CN" i="1" dirty="0" smtClean="0">
                              <a:latin typeface="Cambria Math" panose="02040503050406030204" pitchFamily="18" charset="0"/>
                            </a:rPr>
                            <m:t>𝑖</m:t>
                          </m:r>
                        </m:sub>
                      </m:sSub>
                      <m:r>
                        <a:rPr lang="en-US" altLang="zh-CN" i="1" dirty="0" smtClean="0">
                          <a:latin typeface="Cambria Math" panose="02040503050406030204" pitchFamily="18" charset="0"/>
                        </a:rPr>
                        <m:t>, </m:t>
                      </m:r>
                      <m:sSub>
                        <m:sSubPr>
                          <m:ctrlPr>
                            <a:rPr lang="en-US" altLang="zh-CN" i="1" dirty="0" smtClean="0">
                              <a:latin typeface="Cambria Math" panose="02040503050406030204" pitchFamily="18" charset="0"/>
                            </a:rPr>
                          </m:ctrlPr>
                        </m:sSubPr>
                        <m:e>
                          <m:r>
                            <a:rPr lang="en-US" altLang="zh-CN" i="1" dirty="0" smtClean="0">
                              <a:latin typeface="Cambria Math" panose="02040503050406030204" pitchFamily="18" charset="0"/>
                            </a:rPr>
                            <m:t>𝑅</m:t>
                          </m:r>
                        </m:e>
                        <m:sub>
                          <m:d>
                            <m:dPr>
                              <m:ctrlPr>
                                <a:rPr lang="en-US" altLang="zh-CN" i="1" dirty="0" smtClean="0">
                                  <a:latin typeface="Cambria Math" panose="02040503050406030204" pitchFamily="18" charset="0"/>
                                </a:rPr>
                              </m:ctrlPr>
                            </m:dPr>
                            <m:e>
                              <m:r>
                                <a:rPr lang="en-US" altLang="zh-CN" i="1" dirty="0" smtClean="0">
                                  <a:latin typeface="Cambria Math" panose="02040503050406030204" pitchFamily="18" charset="0"/>
                                </a:rPr>
                                <m:t>𝑖</m:t>
                              </m:r>
                              <m:r>
                                <a:rPr lang="en-US" altLang="zh-CN" i="1" dirty="0" smtClean="0">
                                  <a:latin typeface="Cambria Math" panose="02040503050406030204" pitchFamily="18" charset="0"/>
                                </a:rPr>
                                <m:t> + 1</m:t>
                              </m:r>
                            </m:e>
                          </m:d>
                          <m:r>
                            <a:rPr lang="en-US" altLang="zh-CN" b="0" i="1" dirty="0" smtClean="0">
                              <a:latin typeface="Cambria Math" panose="02040503050406030204" pitchFamily="18" charset="0"/>
                            </a:rPr>
                            <m:t> </m:t>
                          </m:r>
                          <m:r>
                            <a:rPr lang="en-US" altLang="zh-CN" i="1" dirty="0" smtClean="0">
                              <a:latin typeface="Cambria Math" panose="02040503050406030204" pitchFamily="18" charset="0"/>
                            </a:rPr>
                            <m:t>% </m:t>
                          </m:r>
                          <m:r>
                            <a:rPr lang="en-US" altLang="zh-CN" i="1" dirty="0" smtClean="0">
                              <a:latin typeface="Cambria Math" panose="02040503050406030204" pitchFamily="18" charset="0"/>
                            </a:rPr>
                            <m:t>𝑘</m:t>
                          </m:r>
                          <m:r>
                            <a:rPr lang="en-US" altLang="zh-CN" b="0" i="1" dirty="0" smtClean="0">
                              <a:latin typeface="Cambria Math" panose="02040503050406030204" pitchFamily="18" charset="0"/>
                            </a:rPr>
                            <m:t> </m:t>
                          </m:r>
                        </m:sub>
                      </m:sSub>
                      <m:r>
                        <a:rPr lang="en-US" altLang="zh-CN" b="0" i="1" dirty="0" smtClean="0">
                          <a:latin typeface="Cambria Math" panose="02040503050406030204" pitchFamily="18" charset="0"/>
                        </a:rPr>
                        <m:t>        </m:t>
                      </m:r>
                      <m:r>
                        <a:rPr lang="en-US" altLang="zh-CN" i="1" dirty="0" smtClean="0">
                          <a:latin typeface="Cambria Math" panose="02040503050406030204" pitchFamily="18" charset="0"/>
                        </a:rPr>
                        <m:t> </m:t>
                      </m:r>
                      <m:r>
                        <a:rPr lang="en-US" altLang="zh-CN" i="1" dirty="0" smtClean="0">
                          <a:latin typeface="Cambria Math" panose="02040503050406030204" pitchFamily="18" charset="0"/>
                        </a:rPr>
                        <m:t>𝑖</m:t>
                      </m:r>
                      <m:r>
                        <a:rPr lang="en-US" altLang="zh-CN" i="1" dirty="0" smtClean="0">
                          <a:latin typeface="Cambria Math" panose="02040503050406030204" pitchFamily="18" charset="0"/>
                        </a:rPr>
                        <m:t> =0, 1, …, </m:t>
                      </m:r>
                      <m:r>
                        <a:rPr lang="en-US" altLang="zh-CN" i="1" dirty="0" smtClean="0">
                          <a:latin typeface="Cambria Math" panose="02040503050406030204" pitchFamily="18" charset="0"/>
                        </a:rPr>
                        <m:t>𝑘</m:t>
                      </m:r>
                      <m:r>
                        <a:rPr lang="en-US" altLang="zh-CN" i="1" dirty="0" smtClean="0">
                          <a:latin typeface="Cambria Math" panose="02040503050406030204" pitchFamily="18" charset="0"/>
                        </a:rPr>
                        <m:t> −1 </m:t>
                      </m:r>
                    </m:oMath>
                  </m:oMathPara>
                </a14:m>
                <a:endParaRPr lang="en-US" altLang="zh-CN" dirty="0"/>
              </a:p>
              <a:p>
                <a:endParaRPr lang="en-US" altLang="zh-CN" dirty="0"/>
              </a:p>
              <a:p>
                <a:r>
                  <a:rPr lang="zh-CN" altLang="en-US" dirty="0"/>
                  <a:t>因为所有 </a:t>
                </a:r>
                <a14:m>
                  <m:oMath xmlns:m="http://schemas.openxmlformats.org/officeDocument/2006/math">
                    <m:sSub>
                      <m:sSubPr>
                        <m:ctrlPr>
                          <a:rPr lang="en-US" altLang="zh-CN" i="1" dirty="0" err="1" smtClean="0">
                            <a:latin typeface="Cambria Math" panose="02040503050406030204" pitchFamily="18" charset="0"/>
                          </a:rPr>
                        </m:ctrlPr>
                      </m:sSubPr>
                      <m:e>
                        <m:r>
                          <a:rPr lang="en-US" altLang="zh-CN" i="1" dirty="0" smtClean="0">
                            <a:latin typeface="Cambria Math" panose="02040503050406030204" pitchFamily="18" charset="0"/>
                          </a:rPr>
                          <m:t>𝑅</m:t>
                        </m:r>
                      </m:e>
                      <m:sub>
                        <m:r>
                          <a:rPr lang="en-US" altLang="zh-CN" i="1" dirty="0" err="1">
                            <a:latin typeface="Cambria Math" panose="02040503050406030204" pitchFamily="18" charset="0"/>
                          </a:rPr>
                          <m:t>𝑖</m:t>
                        </m:r>
                      </m:sub>
                    </m:sSub>
                  </m:oMath>
                </a14:m>
                <a:r>
                  <a:rPr lang="en-US" altLang="zh-CN" dirty="0"/>
                  <a:t> </a:t>
                </a:r>
                <a:r>
                  <a:rPr lang="zh-CN" altLang="en-US" dirty="0"/>
                  <a:t>中节点编号需要减 </a:t>
                </a:r>
                <a14:m>
                  <m:oMath xmlns:m="http://schemas.openxmlformats.org/officeDocument/2006/math">
                    <m:r>
                      <a:rPr lang="en-US" altLang="zh-CN" i="1" dirty="0" smtClean="0">
                        <a:latin typeface="Cambria Math" panose="02040503050406030204" pitchFamily="18" charset="0"/>
                      </a:rPr>
                      <m:t>1</m:t>
                    </m:r>
                  </m:oMath>
                </a14:m>
                <a:r>
                  <a:rPr lang="zh-CN" altLang="en-US" dirty="0"/>
                  <a:t>。</a:t>
                </a:r>
              </a:p>
            </p:txBody>
          </p:sp>
        </mc:Choice>
        <mc:Fallback>
          <p:sp>
            <p:nvSpPr>
              <p:cNvPr id="4" name="内容占位符 3">
                <a:extLst>
                  <a:ext uri="{FF2B5EF4-FFF2-40B4-BE49-F238E27FC236}">
                    <a16:creationId xmlns:a16="http://schemas.microsoft.com/office/drawing/2014/main" id="{BAACD319-86EC-E6AA-39C1-465085F317BC}"/>
                  </a:ext>
                </a:extLst>
              </p:cNvPr>
              <p:cNvSpPr>
                <a:spLocks noGrp="1" noRot="1" noChangeAspect="1" noMove="1" noResize="1" noEditPoints="1" noAdjustHandles="1" noChangeArrowheads="1" noChangeShapeType="1" noTextEdit="1"/>
              </p:cNvSpPr>
              <p:nvPr>
                <p:ph idx="1"/>
              </p:nvPr>
            </p:nvSpPr>
            <p:spPr>
              <a:blipFill>
                <a:blip r:embed="rId2"/>
                <a:stretch>
                  <a:fillRect l="-1043" t="-2521" b="-3501"/>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6664898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77AF314-78B1-FEDF-A4ED-673957CFDDA8}"/>
              </a:ext>
            </a:extLst>
          </p:cNvPr>
          <p:cNvSpPr>
            <a:spLocks noGrp="1"/>
          </p:cNvSpPr>
          <p:nvPr>
            <p:ph type="title"/>
          </p:nvPr>
        </p:nvSpPr>
        <p:spPr/>
        <p:txBody>
          <a:bodyPr/>
          <a:lstStyle/>
          <a:p>
            <a:r>
              <a:rPr lang="en-US" altLang="zh-CN" dirty="0"/>
              <a:t>G - Josephus Problem 2</a:t>
            </a:r>
            <a:endParaRPr lang="zh-CN" altLang="en-US" dirty="0"/>
          </a:p>
        </p:txBody>
      </p:sp>
      <mc:AlternateContent xmlns:mc="http://schemas.openxmlformats.org/markup-compatibility/2006">
        <mc:Choice xmlns:a14="http://schemas.microsoft.com/office/drawing/2010/main" Requires="a14">
          <p:sp>
            <p:nvSpPr>
              <p:cNvPr id="4" name="内容占位符 3">
                <a:extLst>
                  <a:ext uri="{FF2B5EF4-FFF2-40B4-BE49-F238E27FC236}">
                    <a16:creationId xmlns:a16="http://schemas.microsoft.com/office/drawing/2014/main" id="{BAACD319-86EC-E6AA-39C1-465085F317BC}"/>
                  </a:ext>
                </a:extLst>
              </p:cNvPr>
              <p:cNvSpPr>
                <a:spLocks noGrp="1"/>
              </p:cNvSpPr>
              <p:nvPr>
                <p:ph idx="1"/>
              </p:nvPr>
            </p:nvSpPr>
            <p:spPr/>
            <p:txBody>
              <a:bodyPr>
                <a:normAutofit/>
              </a:bodyPr>
              <a:lstStyle/>
              <a:p>
                <a:r>
                  <a:rPr lang="zh-CN" altLang="en-US" dirty="0"/>
                  <a:t>考虑查询，我们需要查询循环节中的最小值及其最靠前的位置。</a:t>
                </a:r>
                <a:endParaRPr lang="en-US" altLang="zh-CN" dirty="0"/>
              </a:p>
              <a:p>
                <a:endParaRPr lang="en-US" altLang="zh-CN" dirty="0"/>
              </a:p>
              <a:p>
                <a:r>
                  <a:rPr lang="zh-CN" altLang="en-US" dirty="0"/>
                  <a:t>因为我们每个 </a:t>
                </a:r>
                <a14:m>
                  <m:oMath xmlns:m="http://schemas.openxmlformats.org/officeDocument/2006/math">
                    <m:r>
                      <a:rPr lang="en-US" altLang="zh-CN" i="1" dirty="0" smtClean="0">
                        <a:latin typeface="Cambria Math" panose="02040503050406030204" pitchFamily="18" charset="0"/>
                      </a:rPr>
                      <m:t>𝑘</m:t>
                    </m:r>
                  </m:oMath>
                </a14:m>
                <a:r>
                  <a:rPr lang="en-US" altLang="zh-CN" dirty="0"/>
                  <a:t> </a:t>
                </a:r>
                <a:r>
                  <a:rPr lang="zh-CN" altLang="en-US" dirty="0"/>
                  <a:t>个人数一次，而每个 </a:t>
                </a:r>
                <a:r>
                  <a:rPr lang="en-US" altLang="zh-CN" dirty="0" err="1"/>
                  <a:t>Treap</a:t>
                </a:r>
                <a:r>
                  <a:rPr lang="en-US" altLang="zh-CN" dirty="0"/>
                  <a:t> </a:t>
                </a:r>
                <a:r>
                  <a:rPr lang="zh-CN" altLang="en-US" dirty="0"/>
                  <a:t>维护的节点的位置 </a:t>
                </a:r>
                <a14:m>
                  <m:oMath xmlns:m="http://schemas.openxmlformats.org/officeDocument/2006/math">
                    <m:r>
                      <a:rPr lang="en-US" altLang="zh-CN" i="1" dirty="0" smtClean="0">
                        <a:latin typeface="Cambria Math" panose="02040503050406030204" pitchFamily="18" charset="0"/>
                      </a:rPr>
                      <m:t>𝑚𝑜𝑑</m:t>
                    </m:r>
                    <m:r>
                      <a:rPr lang="en-US" altLang="zh-CN" i="1" dirty="0" smtClean="0">
                        <a:latin typeface="Cambria Math" panose="02040503050406030204" pitchFamily="18" charset="0"/>
                      </a:rPr>
                      <m:t> </m:t>
                    </m:r>
                    <m:r>
                      <a:rPr lang="en-US" altLang="zh-CN" i="1" dirty="0" smtClean="0">
                        <a:latin typeface="Cambria Math" panose="02040503050406030204" pitchFamily="18" charset="0"/>
                      </a:rPr>
                      <m:t>𝑘</m:t>
                    </m:r>
                  </m:oMath>
                </a14:m>
                <a:r>
                  <a:rPr lang="en-US" altLang="zh-CN" dirty="0"/>
                  <a:t> </a:t>
                </a:r>
                <a:r>
                  <a:rPr lang="zh-CN" altLang="en-US" dirty="0"/>
                  <a:t>同余，因此我们数到某个 </a:t>
                </a:r>
                <a:r>
                  <a:rPr lang="en-US" altLang="zh-CN" dirty="0" err="1"/>
                  <a:t>Treap</a:t>
                </a:r>
                <a:r>
                  <a:rPr lang="en-US" altLang="zh-CN" dirty="0"/>
                  <a:t> </a:t>
                </a:r>
                <a:r>
                  <a:rPr lang="zh-CN" altLang="en-US" dirty="0"/>
                  <a:t>的元素时，一定依次遍历完这个 </a:t>
                </a:r>
                <a:r>
                  <a:rPr lang="en-US" altLang="zh-CN" dirty="0" err="1"/>
                  <a:t>Treap</a:t>
                </a:r>
                <a:r>
                  <a:rPr lang="en-US" altLang="zh-CN" dirty="0"/>
                  <a:t> </a:t>
                </a:r>
                <a:r>
                  <a:rPr lang="zh-CN" altLang="en-US" dirty="0"/>
                  <a:t>的元素，再进入下一个 </a:t>
                </a:r>
                <a:r>
                  <a:rPr lang="en-US" altLang="zh-CN" dirty="0" err="1"/>
                  <a:t>Treap</a:t>
                </a:r>
                <a:r>
                  <a:rPr lang="zh-CN" altLang="en-US" dirty="0"/>
                  <a:t>。此时我们相当于将几个 </a:t>
                </a:r>
                <a:r>
                  <a:rPr lang="en-US" altLang="zh-CN" dirty="0" err="1"/>
                  <a:t>Treap</a:t>
                </a:r>
                <a:r>
                  <a:rPr lang="en-US" altLang="zh-CN" dirty="0"/>
                  <a:t> </a:t>
                </a:r>
                <a:r>
                  <a:rPr lang="zh-CN" altLang="en-US" dirty="0"/>
                  <a:t>维护的序列按一定顺序连接起来，查询最小值和对应位置。</a:t>
                </a:r>
                <a:endParaRPr lang="en-US" altLang="zh-CN" dirty="0"/>
              </a:p>
              <a:p>
                <a:endParaRPr lang="en-US" altLang="zh-CN" dirty="0"/>
              </a:p>
              <a:p>
                <a:r>
                  <a:rPr lang="zh-CN" altLang="en-US" dirty="0"/>
                  <a:t>最小值是容易维护的，位置也可以通过树上二分得到。</a:t>
                </a:r>
              </a:p>
            </p:txBody>
          </p:sp>
        </mc:Choice>
        <mc:Fallback>
          <p:sp>
            <p:nvSpPr>
              <p:cNvPr id="4" name="内容占位符 3">
                <a:extLst>
                  <a:ext uri="{FF2B5EF4-FFF2-40B4-BE49-F238E27FC236}">
                    <a16:creationId xmlns:a16="http://schemas.microsoft.com/office/drawing/2014/main" id="{BAACD319-86EC-E6AA-39C1-465085F317BC}"/>
                  </a:ext>
                </a:extLst>
              </p:cNvPr>
              <p:cNvSpPr>
                <a:spLocks noGrp="1" noRot="1" noChangeAspect="1" noMove="1" noResize="1" noEditPoints="1" noAdjustHandles="1" noChangeArrowheads="1" noChangeShapeType="1" noTextEdit="1"/>
              </p:cNvSpPr>
              <p:nvPr>
                <p:ph idx="1"/>
              </p:nvPr>
            </p:nvSpPr>
            <p:spPr>
              <a:blipFill>
                <a:blip r:embed="rId2"/>
                <a:stretch>
                  <a:fillRect l="-1043" t="-2521"/>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4984508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77AF314-78B1-FEDF-A4ED-673957CFDDA8}"/>
              </a:ext>
            </a:extLst>
          </p:cNvPr>
          <p:cNvSpPr>
            <a:spLocks noGrp="1"/>
          </p:cNvSpPr>
          <p:nvPr>
            <p:ph type="title"/>
          </p:nvPr>
        </p:nvSpPr>
        <p:spPr/>
        <p:txBody>
          <a:bodyPr/>
          <a:lstStyle/>
          <a:p>
            <a:r>
              <a:rPr lang="en-US" altLang="zh-CN" dirty="0"/>
              <a:t>G - Josephus Problem 2</a:t>
            </a:r>
            <a:endParaRPr lang="zh-CN" altLang="en-US" dirty="0"/>
          </a:p>
        </p:txBody>
      </p:sp>
      <mc:AlternateContent xmlns:mc="http://schemas.openxmlformats.org/markup-compatibility/2006">
        <mc:Choice xmlns:a14="http://schemas.microsoft.com/office/drawing/2010/main" Requires="a14">
          <p:sp>
            <p:nvSpPr>
              <p:cNvPr id="4" name="内容占位符 3">
                <a:extLst>
                  <a:ext uri="{FF2B5EF4-FFF2-40B4-BE49-F238E27FC236}">
                    <a16:creationId xmlns:a16="http://schemas.microsoft.com/office/drawing/2014/main" id="{BAACD319-86EC-E6AA-39C1-465085F317BC}"/>
                  </a:ext>
                </a:extLst>
              </p:cNvPr>
              <p:cNvSpPr>
                <a:spLocks noGrp="1"/>
              </p:cNvSpPr>
              <p:nvPr>
                <p:ph idx="1"/>
              </p:nvPr>
            </p:nvSpPr>
            <p:spPr/>
            <p:txBody>
              <a:bodyPr>
                <a:normAutofit lnSpcReduction="10000"/>
              </a:bodyPr>
              <a:lstStyle/>
              <a:p>
                <a:r>
                  <a:rPr lang="zh-CN" altLang="en-US" dirty="0"/>
                  <a:t>现在我们考虑如何知道需要查询的 </a:t>
                </a:r>
                <a:r>
                  <a:rPr lang="en-US" altLang="zh-CN" dirty="0" err="1"/>
                  <a:t>Treap</a:t>
                </a:r>
                <a:r>
                  <a:rPr lang="zh-CN" altLang="en-US" dirty="0"/>
                  <a:t>。</a:t>
                </a:r>
              </a:p>
              <a:p>
                <a:endParaRPr lang="zh-CN" altLang="en-US" dirty="0"/>
              </a:p>
              <a:p>
                <a:r>
                  <a:rPr lang="zh-CN" altLang="en-US" dirty="0"/>
                  <a:t>在知道开始数的人的编号的情况下，我们通过树状数组查询有多少个原本编号小于此人的人出局，可以得到其位置编号，因此得到对应 </a:t>
                </a:r>
                <a:r>
                  <a:rPr lang="en-US" altLang="zh-CN" dirty="0" err="1"/>
                  <a:t>Treap</a:t>
                </a:r>
                <a:r>
                  <a:rPr lang="en-US" altLang="zh-CN" dirty="0"/>
                  <a:t> </a:t>
                </a:r>
                <a:r>
                  <a:rPr lang="zh-CN" altLang="en-US" dirty="0"/>
                  <a:t>的编号（位置编号模 </a:t>
                </a:r>
                <a14:m>
                  <m:oMath xmlns:m="http://schemas.openxmlformats.org/officeDocument/2006/math">
                    <m:r>
                      <a:rPr lang="en-US" altLang="zh-CN" i="1" dirty="0" smtClean="0">
                        <a:latin typeface="Cambria Math" panose="02040503050406030204" pitchFamily="18" charset="0"/>
                      </a:rPr>
                      <m:t>𝑘</m:t>
                    </m:r>
                  </m:oMath>
                </a14:m>
                <a:r>
                  <a:rPr lang="zh-CN" altLang="en-US" dirty="0"/>
                  <a:t>）。</a:t>
                </a:r>
              </a:p>
              <a:p>
                <a:endParaRPr lang="zh-CN" altLang="en-US" dirty="0"/>
              </a:p>
              <a:p>
                <a:r>
                  <a:rPr lang="zh-CN" altLang="en-US" dirty="0"/>
                  <a:t>当我们已知上一个访问的 </a:t>
                </a:r>
                <a:r>
                  <a:rPr lang="en-US" altLang="zh-CN" dirty="0" err="1"/>
                  <a:t>Treap</a:t>
                </a:r>
                <a:r>
                  <a:rPr lang="en-US" altLang="zh-CN" dirty="0"/>
                  <a:t> </a:t>
                </a:r>
                <a:r>
                  <a:rPr lang="zh-CN" altLang="en-US" dirty="0"/>
                  <a:t>的编号 </a:t>
                </a:r>
                <a14:m>
                  <m:oMath xmlns:m="http://schemas.openxmlformats.org/officeDocument/2006/math">
                    <m:r>
                      <a:rPr lang="en-US" altLang="zh-CN" i="1" dirty="0" smtClean="0">
                        <a:latin typeface="Cambria Math" panose="02040503050406030204" pitchFamily="18" charset="0"/>
                      </a:rPr>
                      <m:t>𝑥</m:t>
                    </m:r>
                  </m:oMath>
                </a14:m>
                <a:r>
                  <a:rPr lang="en-US" altLang="zh-CN" dirty="0"/>
                  <a:t> </a:t>
                </a:r>
                <a:r>
                  <a:rPr lang="zh-CN" altLang="en-US" dirty="0"/>
                  <a:t>和当前剩余人数 </a:t>
                </a:r>
                <a14:m>
                  <m:oMath xmlns:m="http://schemas.openxmlformats.org/officeDocument/2006/math">
                    <m:r>
                      <a:rPr lang="en-US" altLang="zh-CN" i="1" dirty="0" smtClean="0">
                        <a:latin typeface="Cambria Math" panose="02040503050406030204" pitchFamily="18" charset="0"/>
                      </a:rPr>
                      <m:t>𝑛</m:t>
                    </m:r>
                    <m:r>
                      <a:rPr lang="en-US" altLang="zh-CN" i="1" dirty="0" smtClean="0">
                        <a:latin typeface="Cambria Math" panose="02040503050406030204" pitchFamily="18" charset="0"/>
                      </a:rPr>
                      <m:t>′</m:t>
                    </m:r>
                  </m:oMath>
                </a14:m>
                <a:r>
                  <a:rPr lang="en-US" altLang="zh-CN" dirty="0"/>
                  <a:t> </a:t>
                </a:r>
                <a:r>
                  <a:rPr lang="zh-CN" altLang="en-US" dirty="0"/>
                  <a:t>时，我们容易计算出下一个访问的 </a:t>
                </a:r>
                <a:r>
                  <a:rPr lang="en-US" altLang="zh-CN" dirty="0" err="1"/>
                  <a:t>Treap</a:t>
                </a:r>
                <a:r>
                  <a:rPr lang="en-US" altLang="zh-CN" dirty="0"/>
                  <a:t> </a:t>
                </a:r>
                <a:r>
                  <a:rPr lang="zh-CN" altLang="en-US" dirty="0"/>
                  <a:t>编号（从 </a:t>
                </a:r>
                <a14:m>
                  <m:oMath xmlns:m="http://schemas.openxmlformats.org/officeDocument/2006/math">
                    <m:r>
                      <a:rPr lang="en-US" altLang="zh-CN" i="1" dirty="0" smtClean="0">
                        <a:latin typeface="Cambria Math" panose="02040503050406030204" pitchFamily="18" charset="0"/>
                      </a:rPr>
                      <m:t>𝑥</m:t>
                    </m:r>
                  </m:oMath>
                </a14:m>
                <a:r>
                  <a:rPr lang="en-US" altLang="zh-CN" dirty="0"/>
                  <a:t> </a:t>
                </a:r>
                <a:r>
                  <a:rPr lang="zh-CN" altLang="en-US" dirty="0"/>
                  <a:t>号位置开始，每次跳 </a:t>
                </a:r>
                <a14:m>
                  <m:oMath xmlns:m="http://schemas.openxmlformats.org/officeDocument/2006/math">
                    <m:r>
                      <a:rPr lang="en-US" altLang="zh-CN" i="1" dirty="0" smtClean="0">
                        <a:latin typeface="Cambria Math" panose="02040503050406030204" pitchFamily="18" charset="0"/>
                      </a:rPr>
                      <m:t>𝑘</m:t>
                    </m:r>
                  </m:oMath>
                </a14:m>
                <a:r>
                  <a:rPr lang="en-US" altLang="zh-CN" dirty="0"/>
                  <a:t> </a:t>
                </a:r>
                <a:r>
                  <a:rPr lang="zh-CN" altLang="en-US" dirty="0"/>
                  <a:t>个位置，直到位置 </a:t>
                </a:r>
                <a14:m>
                  <m:oMath xmlns:m="http://schemas.openxmlformats.org/officeDocument/2006/math">
                    <m:r>
                      <a:rPr lang="en-US" altLang="zh-CN" i="1" dirty="0" smtClean="0">
                        <a:latin typeface="Cambria Math" panose="02040503050406030204" pitchFamily="18" charset="0"/>
                      </a:rPr>
                      <m:t>𝑦</m:t>
                    </m:r>
                  </m:oMath>
                </a14:m>
                <a:r>
                  <a:rPr lang="en-US" altLang="zh-CN" dirty="0"/>
                  <a:t> </a:t>
                </a:r>
                <a:r>
                  <a:rPr lang="zh-CN" altLang="en-US" dirty="0"/>
                  <a:t>超过 </a:t>
                </a:r>
                <a14:m>
                  <m:oMath xmlns:m="http://schemas.openxmlformats.org/officeDocument/2006/math">
                    <m:r>
                      <a:rPr lang="en-US" altLang="zh-CN" i="1" dirty="0" smtClean="0">
                        <a:latin typeface="Cambria Math" panose="02040503050406030204" pitchFamily="18" charset="0"/>
                      </a:rPr>
                      <m:t>𝑛</m:t>
                    </m:r>
                    <m:r>
                      <a:rPr lang="en-US" altLang="zh-CN" i="1" dirty="0" smtClean="0">
                        <a:latin typeface="Cambria Math" panose="02040503050406030204" pitchFamily="18" charset="0"/>
                      </a:rPr>
                      <m:t>′</m:t>
                    </m:r>
                  </m:oMath>
                </a14:m>
                <a:r>
                  <a:rPr lang="zh-CN" altLang="en-US" dirty="0"/>
                  <a:t>，显然新 </a:t>
                </a:r>
                <a:r>
                  <a:rPr lang="en-US" altLang="zh-CN" dirty="0" err="1"/>
                  <a:t>Treap</a:t>
                </a:r>
                <a:r>
                  <a:rPr lang="en-US" altLang="zh-CN" dirty="0"/>
                  <a:t> </a:t>
                </a:r>
                <a:r>
                  <a:rPr lang="zh-CN" altLang="en-US" dirty="0"/>
                  <a:t>编号是 </a:t>
                </a:r>
                <a14:m>
                  <m:oMath xmlns:m="http://schemas.openxmlformats.org/officeDocument/2006/math">
                    <m:r>
                      <a:rPr lang="en-US" altLang="zh-CN" i="1" dirty="0" smtClean="0">
                        <a:latin typeface="Cambria Math" panose="02040503050406030204" pitchFamily="18" charset="0"/>
                      </a:rPr>
                      <m:t>𝑦</m:t>
                    </m:r>
                    <m:r>
                      <a:rPr lang="en-US" altLang="zh-CN" i="1" dirty="0" smtClean="0">
                        <a:latin typeface="Cambria Math" panose="02040503050406030204" pitchFamily="18" charset="0"/>
                      </a:rPr>
                      <m:t>′−</m:t>
                    </m:r>
                    <m:r>
                      <a:rPr lang="en-US" altLang="zh-CN" i="1" dirty="0" smtClean="0">
                        <a:latin typeface="Cambria Math" panose="02040503050406030204" pitchFamily="18" charset="0"/>
                      </a:rPr>
                      <m:t>𝑛</m:t>
                    </m:r>
                  </m:oMath>
                </a14:m>
                <a:r>
                  <a:rPr lang="zh-CN" altLang="en-US" dirty="0"/>
                  <a:t>）。</a:t>
                </a:r>
              </a:p>
            </p:txBody>
          </p:sp>
        </mc:Choice>
        <mc:Fallback>
          <p:sp>
            <p:nvSpPr>
              <p:cNvPr id="4" name="内容占位符 3">
                <a:extLst>
                  <a:ext uri="{FF2B5EF4-FFF2-40B4-BE49-F238E27FC236}">
                    <a16:creationId xmlns:a16="http://schemas.microsoft.com/office/drawing/2014/main" id="{BAACD319-86EC-E6AA-39C1-465085F317BC}"/>
                  </a:ext>
                </a:extLst>
              </p:cNvPr>
              <p:cNvSpPr>
                <a:spLocks noGrp="1" noRot="1" noChangeAspect="1" noMove="1" noResize="1" noEditPoints="1" noAdjustHandles="1" noChangeArrowheads="1" noChangeShapeType="1" noTextEdit="1"/>
              </p:cNvSpPr>
              <p:nvPr>
                <p:ph idx="1"/>
              </p:nvPr>
            </p:nvSpPr>
            <p:spPr>
              <a:blipFill>
                <a:blip r:embed="rId2"/>
                <a:stretch>
                  <a:fillRect l="-1043" t="-3221" r="-4522"/>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6459275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77AF314-78B1-FEDF-A4ED-673957CFDDA8}"/>
              </a:ext>
            </a:extLst>
          </p:cNvPr>
          <p:cNvSpPr>
            <a:spLocks noGrp="1"/>
          </p:cNvSpPr>
          <p:nvPr>
            <p:ph type="title"/>
          </p:nvPr>
        </p:nvSpPr>
        <p:spPr/>
        <p:txBody>
          <a:bodyPr/>
          <a:lstStyle/>
          <a:p>
            <a:r>
              <a:rPr lang="en-US" altLang="zh-CN" dirty="0"/>
              <a:t>G - Josephus Problem 2</a:t>
            </a:r>
            <a:endParaRPr lang="zh-CN" altLang="en-US" dirty="0"/>
          </a:p>
        </p:txBody>
      </p:sp>
      <mc:AlternateContent xmlns:mc="http://schemas.openxmlformats.org/markup-compatibility/2006">
        <mc:Choice xmlns:a14="http://schemas.microsoft.com/office/drawing/2010/main" Requires="a14">
          <p:sp>
            <p:nvSpPr>
              <p:cNvPr id="4" name="内容占位符 3">
                <a:extLst>
                  <a:ext uri="{FF2B5EF4-FFF2-40B4-BE49-F238E27FC236}">
                    <a16:creationId xmlns:a16="http://schemas.microsoft.com/office/drawing/2014/main" id="{BAACD319-86EC-E6AA-39C1-465085F317BC}"/>
                  </a:ext>
                </a:extLst>
              </p:cNvPr>
              <p:cNvSpPr>
                <a:spLocks noGrp="1"/>
              </p:cNvSpPr>
              <p:nvPr>
                <p:ph idx="1"/>
              </p:nvPr>
            </p:nvSpPr>
            <p:spPr/>
            <p:txBody>
              <a:bodyPr>
                <a:noAutofit/>
              </a:bodyPr>
              <a:lstStyle/>
              <a:p>
                <a:pPr>
                  <a:lnSpc>
                    <a:spcPct val="110000"/>
                  </a:lnSpc>
                </a:pPr>
                <a:r>
                  <a:rPr lang="zh-CN" altLang="en-US" dirty="0"/>
                  <a:t>这样我们找出所有需要查询的 </a:t>
                </a:r>
                <a:r>
                  <a:rPr lang="en-US" altLang="zh-CN" dirty="0" err="1"/>
                  <a:t>Treap</a:t>
                </a:r>
                <a:r>
                  <a:rPr lang="en-US" altLang="zh-CN" dirty="0"/>
                  <a:t>, </a:t>
                </a:r>
                <a:r>
                  <a:rPr lang="zh-CN" altLang="en-US" dirty="0"/>
                  <a:t>也就查询出了最小值，再依次遍历这些 </a:t>
                </a:r>
                <a:r>
                  <a:rPr lang="en-US" altLang="zh-CN" dirty="0" err="1"/>
                  <a:t>Treap</a:t>
                </a:r>
                <a:r>
                  <a:rPr lang="en-US" altLang="zh-CN" dirty="0"/>
                  <a:t>, </a:t>
                </a:r>
                <a:r>
                  <a:rPr lang="zh-CN" altLang="en-US" dirty="0"/>
                  <a:t>当找到第一个最小值满足条件的 </a:t>
                </a:r>
                <a:r>
                  <a:rPr lang="en-US" altLang="zh-CN" dirty="0" err="1"/>
                  <a:t>Treap</a:t>
                </a:r>
                <a:r>
                  <a:rPr lang="en-US" altLang="zh-CN" dirty="0"/>
                  <a:t> </a:t>
                </a:r>
                <a:r>
                  <a:rPr lang="zh-CN" altLang="en-US" dirty="0"/>
                  <a:t>时树上二分查出位置。这里有一个细节，需要将第一个位置所在的 </a:t>
                </a:r>
                <a:r>
                  <a:rPr lang="en-US" altLang="zh-CN" dirty="0" err="1"/>
                  <a:t>Treap</a:t>
                </a:r>
                <a:r>
                  <a:rPr lang="en-US" altLang="zh-CN" dirty="0"/>
                  <a:t> </a:t>
                </a:r>
                <a:r>
                  <a:rPr lang="zh-CN" altLang="en-US" dirty="0"/>
                  <a:t>分裂，以区别第一个位置之后的几个位置和最后几个位置。</a:t>
                </a:r>
              </a:p>
              <a:p>
                <a:pPr>
                  <a:lnSpc>
                    <a:spcPct val="110000"/>
                  </a:lnSpc>
                </a:pPr>
                <a:endParaRPr lang="zh-CN" altLang="en-US" dirty="0"/>
              </a:p>
              <a:p>
                <a:pPr>
                  <a:lnSpc>
                    <a:spcPct val="110000"/>
                  </a:lnSpc>
                </a:pPr>
                <a:r>
                  <a:rPr lang="zh-CN" altLang="en-US" dirty="0"/>
                  <a:t>通过链表或者二分</a:t>
                </a:r>
                <a:r>
                  <a:rPr lang="en-US" altLang="zh-CN" dirty="0"/>
                  <a:t>+</a:t>
                </a:r>
                <a:r>
                  <a:rPr lang="zh-CN" altLang="en-US" dirty="0"/>
                  <a:t>树状数组查询可以得到下一次枚举的开始点。</a:t>
                </a:r>
              </a:p>
              <a:p>
                <a:pPr>
                  <a:lnSpc>
                    <a:spcPct val="110000"/>
                  </a:lnSpc>
                </a:pPr>
                <a:endParaRPr lang="en-US" altLang="zh-CN" dirty="0"/>
              </a:p>
              <a:p>
                <a:pPr>
                  <a:lnSpc>
                    <a:spcPct val="110000"/>
                  </a:lnSpc>
                </a:pPr>
                <a:r>
                  <a:rPr lang="zh-CN" altLang="en-US" dirty="0"/>
                  <a:t>复杂度为 </a:t>
                </a:r>
                <a14:m>
                  <m:oMath xmlns:m="http://schemas.openxmlformats.org/officeDocument/2006/math">
                    <m:r>
                      <a:rPr lang="en-US" altLang="zh-CN" dirty="0"/>
                      <m:t>𝑂</m:t>
                    </m:r>
                    <m:r>
                      <a:rPr lang="en-US" altLang="zh-CN" dirty="0"/>
                      <m:t>(</m:t>
                    </m:r>
                    <m:r>
                      <a:rPr lang="en-US" altLang="zh-CN" dirty="0" err="1"/>
                      <m:t>𝑛𝑘</m:t>
                    </m:r>
                    <m:func>
                      <m:funcPr>
                        <m:ctrlPr>
                          <a:rPr lang="en-US" altLang="zh-CN" dirty="0"/>
                        </m:ctrlPr>
                      </m:funcPr>
                      <m:fName>
                        <m:r>
                          <m:rPr>
                            <m:sty m:val="p"/>
                          </m:rPr>
                          <a:rPr lang="en-US" altLang="zh-CN" dirty="0"/>
                          <m:t>log</m:t>
                        </m:r>
                      </m:fName>
                      <m:e>
                        <m:f>
                          <m:fPr>
                            <m:ctrlPr>
                              <a:rPr lang="en-US" altLang="zh-CN" dirty="0"/>
                            </m:ctrlPr>
                          </m:fPr>
                          <m:num>
                            <m:r>
                              <a:rPr lang="en-US" altLang="zh-CN" dirty="0"/>
                              <m:t>𝑛</m:t>
                            </m:r>
                          </m:num>
                          <m:den>
                            <m:r>
                              <a:rPr lang="en-US" altLang="zh-CN" dirty="0"/>
                              <m:t>𝑘</m:t>
                            </m:r>
                          </m:den>
                        </m:f>
                      </m:e>
                    </m:func>
                    <m:r>
                      <a:rPr lang="en-US" altLang="zh-CN" dirty="0"/>
                      <m:t>)</m:t>
                    </m:r>
                  </m:oMath>
                </a14:m>
                <a:endParaRPr lang="en-US" altLang="zh-CN" dirty="0"/>
              </a:p>
            </p:txBody>
          </p:sp>
        </mc:Choice>
        <mc:Fallback>
          <p:sp>
            <p:nvSpPr>
              <p:cNvPr id="4" name="内容占位符 3">
                <a:extLst>
                  <a:ext uri="{FF2B5EF4-FFF2-40B4-BE49-F238E27FC236}">
                    <a16:creationId xmlns:a16="http://schemas.microsoft.com/office/drawing/2014/main" id="{BAACD319-86EC-E6AA-39C1-465085F317BC}"/>
                  </a:ext>
                </a:extLst>
              </p:cNvPr>
              <p:cNvSpPr>
                <a:spLocks noGrp="1" noRot="1" noChangeAspect="1" noMove="1" noResize="1" noEditPoints="1" noAdjustHandles="1" noChangeArrowheads="1" noChangeShapeType="1" noTextEdit="1"/>
              </p:cNvSpPr>
              <p:nvPr>
                <p:ph idx="1"/>
              </p:nvPr>
            </p:nvSpPr>
            <p:spPr>
              <a:blipFill>
                <a:blip r:embed="rId2"/>
                <a:stretch>
                  <a:fillRect l="-1043" t="-980" r="-2203" b="-5462"/>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1152771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77AF314-78B1-FEDF-A4ED-673957CFDDA8}"/>
              </a:ext>
            </a:extLst>
          </p:cNvPr>
          <p:cNvSpPr>
            <a:spLocks noGrp="1"/>
          </p:cNvSpPr>
          <p:nvPr>
            <p:ph type="title"/>
          </p:nvPr>
        </p:nvSpPr>
        <p:spPr/>
        <p:txBody>
          <a:bodyPr/>
          <a:lstStyle/>
          <a:p>
            <a:r>
              <a:rPr lang="en-US" altLang="zh-CN" dirty="0"/>
              <a:t>G - Josephus Problem 2</a:t>
            </a:r>
            <a:endParaRPr lang="zh-CN" altLang="en-US" dirty="0"/>
          </a:p>
        </p:txBody>
      </p:sp>
      <mc:AlternateContent xmlns:mc="http://schemas.openxmlformats.org/markup-compatibility/2006">
        <mc:Choice xmlns:a14="http://schemas.microsoft.com/office/drawing/2010/main" Requires="a14">
          <p:sp>
            <p:nvSpPr>
              <p:cNvPr id="4" name="内容占位符 3">
                <a:extLst>
                  <a:ext uri="{FF2B5EF4-FFF2-40B4-BE49-F238E27FC236}">
                    <a16:creationId xmlns:a16="http://schemas.microsoft.com/office/drawing/2014/main" id="{BAACD319-86EC-E6AA-39C1-465085F317BC}"/>
                  </a:ext>
                </a:extLst>
              </p:cNvPr>
              <p:cNvSpPr>
                <a:spLocks noGrp="1"/>
              </p:cNvSpPr>
              <p:nvPr>
                <p:ph idx="1"/>
              </p:nvPr>
            </p:nvSpPr>
            <p:spPr/>
            <p:txBody>
              <a:bodyPr>
                <a:noAutofit/>
              </a:bodyPr>
              <a:lstStyle/>
              <a:p>
                <a:pPr>
                  <a:lnSpc>
                    <a:spcPct val="110000"/>
                  </a:lnSpc>
                </a:pPr>
                <a:r>
                  <a:rPr lang="zh-CN" altLang="en-US" dirty="0"/>
                  <a:t>另外本题显然有一个 </a:t>
                </a:r>
                <a:r>
                  <a:rPr lang="en-US" altLang="zh-CN" dirty="0"/>
                  <a:t>LCT </a:t>
                </a:r>
                <a:r>
                  <a:rPr lang="zh-CN" altLang="en-US" dirty="0"/>
                  <a:t>维护环的解法，及每个点向其后面 </a:t>
                </a:r>
                <a14:m>
                  <m:oMath xmlns:m="http://schemas.openxmlformats.org/officeDocument/2006/math">
                    <m:r>
                      <a:rPr lang="en-US" altLang="zh-CN" dirty="0"/>
                      <m:t>𝑘</m:t>
                    </m:r>
                  </m:oMath>
                </a14:m>
                <a:r>
                  <a:rPr lang="en-US" altLang="zh-CN" dirty="0"/>
                  <a:t> </a:t>
                </a:r>
                <a:r>
                  <a:rPr lang="zh-CN" altLang="en-US" dirty="0"/>
                  <a:t>个点的位置连边，每次查一个环，修改至多 </a:t>
                </a:r>
                <a14:m>
                  <m:oMath xmlns:m="http://schemas.openxmlformats.org/officeDocument/2006/math">
                    <m:r>
                      <a:rPr lang="en-US" altLang="zh-CN" dirty="0"/>
                      <m:t>𝑘</m:t>
                    </m:r>
                  </m:oMath>
                </a14:m>
                <a:r>
                  <a:rPr lang="en-US" altLang="zh-CN" dirty="0"/>
                  <a:t> </a:t>
                </a:r>
                <a:r>
                  <a:rPr lang="zh-CN" altLang="en-US" dirty="0"/>
                  <a:t>条边，复杂度 </a:t>
                </a:r>
                <a14:m>
                  <m:oMath xmlns:m="http://schemas.openxmlformats.org/officeDocument/2006/math">
                    <m:r>
                      <a:rPr lang="en-US" altLang="zh-CN" dirty="0"/>
                      <m:t>𝑂</m:t>
                    </m:r>
                    <m:r>
                      <a:rPr lang="en-US" altLang="zh-CN" dirty="0"/>
                      <m:t>(</m:t>
                    </m:r>
                    <m:r>
                      <a:rPr lang="en-US" altLang="zh-CN" dirty="0" err="1"/>
                      <m:t>𝑛𝑘</m:t>
                    </m:r>
                    <m:func>
                      <m:funcPr>
                        <m:ctrlPr>
                          <a:rPr lang="en-US" altLang="zh-CN" dirty="0"/>
                        </m:ctrlPr>
                      </m:funcPr>
                      <m:fName>
                        <m:r>
                          <m:rPr>
                            <m:sty m:val="p"/>
                          </m:rPr>
                          <a:rPr lang="en-US" altLang="zh-CN" dirty="0"/>
                          <m:t>log</m:t>
                        </m:r>
                      </m:fName>
                      <m:e>
                        <m:r>
                          <a:rPr lang="en-US" altLang="zh-CN" dirty="0"/>
                          <m:t>𝑛</m:t>
                        </m:r>
                      </m:e>
                    </m:func>
                    <m:r>
                      <a:rPr lang="en-US" altLang="zh-CN" dirty="0"/>
                      <m:t>)</m:t>
                    </m:r>
                  </m:oMath>
                </a14:m>
                <a:endParaRPr lang="en-US" altLang="zh-CN" dirty="0"/>
              </a:p>
              <a:p>
                <a:pPr>
                  <a:lnSpc>
                    <a:spcPct val="110000"/>
                  </a:lnSpc>
                </a:pPr>
                <a:endParaRPr lang="en-US" altLang="zh-CN" dirty="0"/>
              </a:p>
              <a:p>
                <a:pPr>
                  <a:lnSpc>
                    <a:spcPct val="110000"/>
                  </a:lnSpc>
                </a:pPr>
                <a:r>
                  <a:rPr lang="zh-CN" altLang="en-US" dirty="0"/>
                  <a:t>然而出题人和验题人都摆烂了所以没人写这种做法</a:t>
                </a:r>
              </a:p>
            </p:txBody>
          </p:sp>
        </mc:Choice>
        <mc:Fallback>
          <p:sp>
            <p:nvSpPr>
              <p:cNvPr id="4" name="内容占位符 3">
                <a:extLst>
                  <a:ext uri="{FF2B5EF4-FFF2-40B4-BE49-F238E27FC236}">
                    <a16:creationId xmlns:a16="http://schemas.microsoft.com/office/drawing/2014/main" id="{BAACD319-86EC-E6AA-39C1-465085F317BC}"/>
                  </a:ext>
                </a:extLst>
              </p:cNvPr>
              <p:cNvSpPr>
                <a:spLocks noGrp="1" noRot="1" noChangeAspect="1" noMove="1" noResize="1" noEditPoints="1" noAdjustHandles="1" noChangeArrowheads="1" noChangeShapeType="1" noTextEdit="1"/>
              </p:cNvSpPr>
              <p:nvPr>
                <p:ph idx="1"/>
              </p:nvPr>
            </p:nvSpPr>
            <p:spPr>
              <a:blipFill>
                <a:blip r:embed="rId2"/>
                <a:stretch>
                  <a:fillRect l="-1043" t="-980" r="-696"/>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0156798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6A21ED0-4548-6036-7C03-643A3F98D7DB}"/>
              </a:ext>
            </a:extLst>
          </p:cNvPr>
          <p:cNvSpPr>
            <a:spLocks noGrp="1"/>
          </p:cNvSpPr>
          <p:nvPr>
            <p:ph type="title"/>
          </p:nvPr>
        </p:nvSpPr>
        <p:spPr/>
        <p:txBody>
          <a:bodyPr/>
          <a:lstStyle/>
          <a:p>
            <a:r>
              <a:rPr lang="en-US" altLang="zh-CN" dirty="0"/>
              <a:t>H – Morning ECO, Evening EMO</a:t>
            </a:r>
            <a:endParaRPr lang="zh-CN" altLang="en-US" dirty="0"/>
          </a:p>
        </p:txBody>
      </p:sp>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48773058-DA60-C6B3-2AFE-883AE0E52F40}"/>
                  </a:ext>
                </a:extLst>
              </p:cNvPr>
              <p:cNvSpPr>
                <a:spLocks noGrp="1"/>
              </p:cNvSpPr>
              <p:nvPr>
                <p:ph idx="1"/>
              </p:nvPr>
            </p:nvSpPr>
            <p:spPr/>
            <p:txBody>
              <a:bodyPr/>
              <a:lstStyle/>
              <a:p>
                <a:r>
                  <a:rPr lang="zh-CN" altLang="en-US" dirty="0"/>
                  <a:t>根据题意模拟即可</a:t>
                </a:r>
                <a:endParaRPr lang="en-US" altLang="zh-CN" dirty="0"/>
              </a:p>
              <a:p>
                <a:r>
                  <a:rPr lang="zh-CN" altLang="en-US" dirty="0"/>
                  <a:t>需要注意模拟的方法，最朴素的模拟可能会超时</a:t>
                </a:r>
                <a:endParaRPr lang="en-US" altLang="zh-CN" dirty="0"/>
              </a:p>
              <a:p>
                <a:r>
                  <a:rPr lang="zh-CN" altLang="en-US" dirty="0"/>
                  <a:t>可以先将所有人排列好，再划分两边去的人数，再模拟进行各个点位的战斗</a:t>
                </a:r>
                <a:endParaRPr lang="en-US" altLang="zh-CN" dirty="0"/>
              </a:p>
              <a:p>
                <a:r>
                  <a:rPr lang="zh-CN" altLang="en-US" dirty="0"/>
                  <a:t>时间复杂度：</a:t>
                </a:r>
                <a14:m>
                  <m:oMath xmlns:m="http://schemas.openxmlformats.org/officeDocument/2006/math">
                    <m:r>
                      <a:rPr lang="en-US" altLang="zh-CN" b="0" i="1" smtClean="0">
                        <a:latin typeface="Cambria Math" panose="02040503050406030204" pitchFamily="18" charset="0"/>
                      </a:rPr>
                      <m:t>𝑂</m:t>
                    </m:r>
                    <m:d>
                      <m:dPr>
                        <m:ctrlPr>
                          <a:rPr lang="en-US" altLang="zh-CN" b="0" i="1" smtClean="0">
                            <a:latin typeface="Cambria Math" panose="02040503050406030204" pitchFamily="18" charset="0"/>
                          </a:rPr>
                        </m:ctrlPr>
                      </m:dPr>
                      <m:e>
                        <m:sSup>
                          <m:sSupPr>
                            <m:ctrlPr>
                              <a:rPr lang="en-US" altLang="zh-CN" b="0" i="1" smtClean="0">
                                <a:latin typeface="Cambria Math" panose="02040503050406030204" pitchFamily="18" charset="0"/>
                              </a:rPr>
                            </m:ctrlPr>
                          </m:sSupPr>
                          <m:e>
                            <m:d>
                              <m:dPr>
                                <m:ctrlPr>
                                  <a:rPr lang="en-US" altLang="zh-CN" b="0" i="1" smtClean="0">
                                    <a:latin typeface="Cambria Math" panose="02040503050406030204" pitchFamily="18" charset="0"/>
                                  </a:rPr>
                                </m:ctrlPr>
                              </m:dPr>
                              <m:e>
                                <m:r>
                                  <a:rPr lang="en-US" altLang="zh-CN" b="0" i="1" smtClean="0">
                                    <a:latin typeface="Cambria Math" panose="02040503050406030204" pitchFamily="18" charset="0"/>
                                  </a:rPr>
                                  <m:t>5!</m:t>
                                </m:r>
                              </m:e>
                            </m:d>
                          </m:e>
                          <m:sup>
                            <m:r>
                              <a:rPr lang="en-US" altLang="zh-CN" b="0" i="1" smtClean="0">
                                <a:latin typeface="Cambria Math" panose="02040503050406030204" pitchFamily="18" charset="0"/>
                              </a:rPr>
                              <m:t>2</m:t>
                            </m:r>
                          </m:sup>
                        </m:sSup>
                        <m:r>
                          <a:rPr lang="en-US" altLang="zh-CN" b="0" i="1" smtClean="0">
                            <a:latin typeface="Cambria Math" panose="02040503050406030204" pitchFamily="18" charset="0"/>
                          </a:rPr>
                          <m:t>⋅</m:t>
                        </m:r>
                        <m:sSup>
                          <m:sSupPr>
                            <m:ctrlPr>
                              <a:rPr lang="en-US" altLang="zh-CN" b="0" i="1" smtClean="0">
                                <a:latin typeface="Cambria Math" panose="02040503050406030204" pitchFamily="18" charset="0"/>
                              </a:rPr>
                            </m:ctrlPr>
                          </m:sSupPr>
                          <m:e>
                            <m:r>
                              <a:rPr lang="en-US" altLang="zh-CN" b="0" i="1" smtClean="0">
                                <a:latin typeface="Cambria Math" panose="02040503050406030204" pitchFamily="18" charset="0"/>
                              </a:rPr>
                              <m:t>2</m:t>
                            </m:r>
                          </m:e>
                          <m:sup>
                            <m:r>
                              <a:rPr lang="en-US" altLang="zh-CN" b="0" i="1" smtClean="0">
                                <a:latin typeface="Cambria Math" panose="02040503050406030204" pitchFamily="18" charset="0"/>
                              </a:rPr>
                              <m:t>10</m:t>
                            </m:r>
                          </m:sup>
                        </m:sSup>
                        <m:r>
                          <a:rPr lang="en-US" altLang="zh-CN" b="0" i="1" smtClean="0">
                            <a:latin typeface="Cambria Math" panose="02040503050406030204" pitchFamily="18" charset="0"/>
                          </a:rPr>
                          <m:t>⋅</m:t>
                        </m:r>
                        <m:r>
                          <a:rPr lang="en-US" altLang="zh-CN" b="0" i="1" smtClean="0">
                            <a:latin typeface="Cambria Math" panose="02040503050406030204" pitchFamily="18" charset="0"/>
                          </a:rPr>
                          <m:t>𝑝𝑜𝑙𝑦</m:t>
                        </m:r>
                        <m:d>
                          <m:dPr>
                            <m:ctrlPr>
                              <a:rPr lang="en-US" altLang="zh-CN" b="0" i="1" smtClean="0">
                                <a:latin typeface="Cambria Math" panose="02040503050406030204" pitchFamily="18" charset="0"/>
                              </a:rPr>
                            </m:ctrlPr>
                          </m:dPr>
                          <m:e>
                            <m:r>
                              <a:rPr lang="en-US" altLang="zh-CN" b="0" i="1" smtClean="0">
                                <a:latin typeface="Cambria Math" panose="02040503050406030204" pitchFamily="18" charset="0"/>
                              </a:rPr>
                              <m:t>5</m:t>
                            </m:r>
                          </m:e>
                        </m:d>
                      </m:e>
                    </m:d>
                  </m:oMath>
                </a14:m>
                <a:r>
                  <a:rPr lang="zh-CN" altLang="en-US" dirty="0"/>
                  <a:t>，实际运算量远小于这个</a:t>
                </a:r>
              </a:p>
            </p:txBody>
          </p:sp>
        </mc:Choice>
        <mc:Fallback xmlns="">
          <p:sp>
            <p:nvSpPr>
              <p:cNvPr id="3" name="内容占位符 2">
                <a:extLst>
                  <a:ext uri="{FF2B5EF4-FFF2-40B4-BE49-F238E27FC236}">
                    <a16:creationId xmlns:a16="http://schemas.microsoft.com/office/drawing/2014/main" id="{48773058-DA60-C6B3-2AFE-883AE0E52F40}"/>
                  </a:ext>
                </a:extLst>
              </p:cNvPr>
              <p:cNvSpPr>
                <a:spLocks noGrp="1" noRot="1" noChangeAspect="1" noMove="1" noResize="1" noEditPoints="1" noAdjustHandles="1" noChangeArrowheads="1" noChangeShapeType="1" noTextEdit="1"/>
              </p:cNvSpPr>
              <p:nvPr>
                <p:ph idx="1"/>
              </p:nvPr>
            </p:nvSpPr>
            <p:spPr>
              <a:blipFill>
                <a:blip r:embed="rId2"/>
                <a:stretch>
                  <a:fillRect l="-1043" t="-2521"/>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0476831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94965AD-017D-8CEA-FFF0-613AE821261B}"/>
              </a:ext>
            </a:extLst>
          </p:cNvPr>
          <p:cNvSpPr>
            <a:spLocks noGrp="1"/>
          </p:cNvSpPr>
          <p:nvPr>
            <p:ph type="title"/>
          </p:nvPr>
        </p:nvSpPr>
        <p:spPr/>
        <p:txBody>
          <a:bodyPr/>
          <a:lstStyle/>
          <a:p>
            <a:r>
              <a:rPr lang="en-US" altLang="zh-CN" dirty="0"/>
              <a:t>I - W-shaped Rail Fence Cipher</a:t>
            </a:r>
            <a:endParaRPr lang="zh-CN" altLang="en-US" dirty="0"/>
          </a:p>
        </p:txBody>
      </p:sp>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44C59606-9726-F803-22BD-C3AFA2D074FA}"/>
                  </a:ext>
                </a:extLst>
              </p:cNvPr>
              <p:cNvSpPr>
                <a:spLocks noGrp="1"/>
              </p:cNvSpPr>
              <p:nvPr>
                <p:ph idx="1"/>
              </p:nvPr>
            </p:nvSpPr>
            <p:spPr/>
            <p:txBody>
              <a:bodyPr/>
              <a:lstStyle/>
              <a:p>
                <a:r>
                  <a:rPr lang="zh-CN" altLang="en-US" dirty="0"/>
                  <a:t>一种解法是</a:t>
                </a:r>
                <a:r>
                  <a:rPr lang="en-US" altLang="zh-CN" dirty="0"/>
                  <a:t>, </a:t>
                </a:r>
                <a:r>
                  <a:rPr lang="zh-CN" altLang="en-US" dirty="0"/>
                  <a:t>通过简单讨论得到解密函数，倒序枚举</a:t>
                </a:r>
                <a14:m>
                  <m:oMath xmlns:m="http://schemas.openxmlformats.org/officeDocument/2006/math">
                    <m:sSub>
                      <m:sSubPr>
                        <m:ctrlPr>
                          <a:rPr lang="en-US" altLang="zh-CN" i="1" dirty="0" smtClean="0">
                            <a:latin typeface="Cambria Math" panose="02040503050406030204" pitchFamily="18" charset="0"/>
                          </a:rPr>
                        </m:ctrlPr>
                      </m:sSubPr>
                      <m:e>
                        <m:r>
                          <a:rPr lang="en-US" altLang="zh-CN" i="1" dirty="0" smtClean="0">
                            <a:latin typeface="Cambria Math" panose="02040503050406030204" pitchFamily="18" charset="0"/>
                          </a:rPr>
                          <m:t>𝑘</m:t>
                        </m:r>
                      </m:e>
                      <m:sub>
                        <m:r>
                          <a:rPr lang="en-US" altLang="zh-CN" i="1" dirty="0" smtClean="0">
                            <a:latin typeface="Cambria Math" panose="02040503050406030204" pitchFamily="18" charset="0"/>
                          </a:rPr>
                          <m:t>𝑖</m:t>
                        </m:r>
                      </m:sub>
                    </m:sSub>
                  </m:oMath>
                </a14:m>
                <a:r>
                  <a:rPr lang="zh-CN" altLang="en-US" dirty="0"/>
                  <a:t>依次解密即可。</a:t>
                </a:r>
              </a:p>
              <a:p>
                <a:r>
                  <a:rPr lang="zh-CN" altLang="en-US" dirty="0"/>
                  <a:t>标算采用的解法是，加密 </a:t>
                </a:r>
                <a14:m>
                  <m:oMath xmlns:m="http://schemas.openxmlformats.org/officeDocument/2006/math">
                    <m:r>
                      <a:rPr lang="en-US" altLang="zh-CN" i="1" dirty="0" smtClean="0">
                        <a:latin typeface="Cambria Math" panose="02040503050406030204" pitchFamily="18" charset="0"/>
                      </a:rPr>
                      <m:t>1∼</m:t>
                    </m:r>
                    <m:r>
                      <a:rPr lang="en-US" altLang="zh-CN" i="1" dirty="0" smtClean="0">
                        <a:latin typeface="Cambria Math" panose="02040503050406030204" pitchFamily="18" charset="0"/>
                      </a:rPr>
                      <m:t>𝑛</m:t>
                    </m:r>
                  </m:oMath>
                </a14:m>
                <a:r>
                  <a:rPr lang="en-US" altLang="zh-CN" dirty="0"/>
                  <a:t> </a:t>
                </a:r>
                <a:r>
                  <a:rPr lang="zh-CN" altLang="en-US" dirty="0"/>
                  <a:t>的排列，得到每个位置最终到达的位置，据此容易还原明文。</a:t>
                </a:r>
              </a:p>
            </p:txBody>
          </p:sp>
        </mc:Choice>
        <mc:Fallback xmlns="">
          <p:sp>
            <p:nvSpPr>
              <p:cNvPr id="3" name="内容占位符 2">
                <a:extLst>
                  <a:ext uri="{FF2B5EF4-FFF2-40B4-BE49-F238E27FC236}">
                    <a16:creationId xmlns:a16="http://schemas.microsoft.com/office/drawing/2014/main" id="{44C59606-9726-F803-22BD-C3AFA2D074FA}"/>
                  </a:ext>
                </a:extLst>
              </p:cNvPr>
              <p:cNvSpPr>
                <a:spLocks noGrp="1" noRot="1" noChangeAspect="1" noMove="1" noResize="1" noEditPoints="1" noAdjustHandles="1" noChangeArrowheads="1" noChangeShapeType="1" noTextEdit="1"/>
              </p:cNvSpPr>
              <p:nvPr>
                <p:ph idx="1"/>
              </p:nvPr>
            </p:nvSpPr>
            <p:spPr>
              <a:blipFill>
                <a:blip r:embed="rId2"/>
                <a:stretch>
                  <a:fillRect l="-1043" t="-2381" r="-754"/>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8129183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J - Song board	</a:t>
            </a:r>
          </a:p>
        </p:txBody>
      </p:sp>
      <p:sp>
        <p:nvSpPr>
          <p:cNvPr id="3" name="内容占位符 2"/>
          <p:cNvSpPr>
            <a:spLocks noGrp="1"/>
          </p:cNvSpPr>
          <p:nvPr>
            <p:ph idx="1"/>
          </p:nvPr>
        </p:nvSpPr>
        <p:spPr/>
        <p:txBody>
          <a:bodyPr/>
          <a:lstStyle/>
          <a:p>
            <a:pPr marL="0" indent="0">
              <a:buNone/>
            </a:pPr>
            <a:r>
              <a:rPr lang="zh-CN" altLang="en-US" dirty="0"/>
              <a:t>对于判断是否有解，我们可以考虑将需要排名上升的歌曲和需要排名向下的歌曲先拎出来。</a:t>
            </a:r>
          </a:p>
          <a:p>
            <a:pPr marL="0" indent="0">
              <a:buNone/>
            </a:pPr>
            <a:endParaRPr lang="en-US" altLang="zh-CN" dirty="0"/>
          </a:p>
          <a:p>
            <a:pPr marL="0" indent="0">
              <a:buNone/>
            </a:pPr>
            <a:r>
              <a:rPr lang="zh-CN" altLang="en-US" dirty="0"/>
              <a:t>然后对于排名需要向上的歌曲我们直接考虑贪心，即初始位置最高的对应现在空着的最高的位置，同理处理排名需要向下的歌曲。</a:t>
            </a:r>
          </a:p>
          <a:p>
            <a:pPr marL="0" indent="0">
              <a:buNone/>
            </a:pPr>
            <a:endParaRPr lang="zh-CN" altLang="en-US" dirty="0"/>
          </a:p>
          <a:p>
            <a:pPr marL="0" indent="0">
              <a:buNone/>
            </a:pPr>
            <a:r>
              <a:rPr lang="zh-CN" altLang="en-US" dirty="0"/>
              <a:t>得到答案后，我们可以代入之前的要求进行</a:t>
            </a:r>
            <a:r>
              <a:rPr lang="en-US" altLang="zh-CN" dirty="0"/>
              <a:t>check</a:t>
            </a:r>
            <a:r>
              <a:rPr lang="zh-CN" altLang="en-US" dirty="0"/>
              <a:t>，如果合法则有解，并且输出此解即可，否则一定无解。</a:t>
            </a:r>
          </a:p>
        </p:txBody>
      </p:sp>
    </p:spTree>
    <p:custDataLst>
      <p:tags r:id="rId1"/>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4B3FF0A-D5DD-95CA-D8F6-4C5ADB45EDD5}"/>
              </a:ext>
            </a:extLst>
          </p:cNvPr>
          <p:cNvSpPr>
            <a:spLocks noGrp="1"/>
          </p:cNvSpPr>
          <p:nvPr>
            <p:ph type="title"/>
          </p:nvPr>
        </p:nvSpPr>
        <p:spPr/>
        <p:txBody>
          <a:bodyPr/>
          <a:lstStyle/>
          <a:p>
            <a:r>
              <a:rPr lang="en-US" altLang="zh-CN" dirty="0"/>
              <a:t>K – Da Capo</a:t>
            </a:r>
            <a:endParaRPr lang="zh-CN" altLang="en-US" dirty="0"/>
          </a:p>
        </p:txBody>
      </p:sp>
      <mc:AlternateContent xmlns:mc="http://schemas.openxmlformats.org/markup-compatibility/2006">
        <mc:Choice xmlns:a14="http://schemas.microsoft.com/office/drawing/2010/main" Requires="a14">
          <p:sp>
            <p:nvSpPr>
              <p:cNvPr id="3" name="内容占位符 2">
                <a:extLst>
                  <a:ext uri="{FF2B5EF4-FFF2-40B4-BE49-F238E27FC236}">
                    <a16:creationId xmlns:a16="http://schemas.microsoft.com/office/drawing/2014/main" id="{8064EE7C-CB66-3C47-749C-9B96B8B1FD58}"/>
                  </a:ext>
                </a:extLst>
              </p:cNvPr>
              <p:cNvSpPr>
                <a:spLocks noGrp="1"/>
              </p:cNvSpPr>
              <p:nvPr>
                <p:ph idx="1"/>
              </p:nvPr>
            </p:nvSpPr>
            <p:spPr/>
            <p:txBody>
              <a:bodyPr/>
              <a:lstStyle/>
              <a:p>
                <a:r>
                  <a:rPr lang="zh-CN" altLang="en-US" dirty="0"/>
                  <a:t>给出一种简单的构造方法，假设</a:t>
                </a:r>
                <a14:m>
                  <m:oMath xmlns:m="http://schemas.openxmlformats.org/officeDocument/2006/math">
                    <m:r>
                      <a:rPr lang="en-US" altLang="zh-CN" i="1" dirty="0" smtClean="0">
                        <a:latin typeface="Cambria Math" panose="02040503050406030204" pitchFamily="18" charset="0"/>
                      </a:rPr>
                      <m:t>𝑙</m:t>
                    </m:r>
                    <m:r>
                      <a:rPr lang="en-US" altLang="zh-CN" i="1" dirty="0" smtClean="0">
                        <a:latin typeface="Cambria Math" panose="02040503050406030204" pitchFamily="18" charset="0"/>
                      </a:rPr>
                      <m:t>&lt;</m:t>
                    </m:r>
                    <m:r>
                      <a:rPr lang="en-US" altLang="zh-CN" i="1" dirty="0" smtClean="0">
                        <a:latin typeface="Cambria Math" panose="02040503050406030204" pitchFamily="18" charset="0"/>
                      </a:rPr>
                      <m:t>𝑤</m:t>
                    </m:r>
                    <m:r>
                      <a:rPr lang="en-US" altLang="zh-CN" i="1" dirty="0" smtClean="0">
                        <a:latin typeface="Cambria Math" panose="02040503050406030204" pitchFamily="18" charset="0"/>
                      </a:rPr>
                      <m:t>&lt;</m:t>
                    </m:r>
                    <m:r>
                      <a:rPr lang="en-US" altLang="zh-CN" i="1" dirty="0" smtClean="0">
                        <a:latin typeface="Cambria Math" panose="02040503050406030204" pitchFamily="18" charset="0"/>
                      </a:rPr>
                      <m:t>h</m:t>
                    </m:r>
                  </m:oMath>
                </a14:m>
                <a:r>
                  <a:rPr lang="en-US" altLang="zh-CN" dirty="0"/>
                  <a:t>, </a:t>
                </a:r>
                <a:r>
                  <a:rPr lang="zh-CN" altLang="en-US" dirty="0"/>
                  <a:t>如果</a:t>
                </a:r>
                <a14:m>
                  <m:oMath xmlns:m="http://schemas.openxmlformats.org/officeDocument/2006/math">
                    <m:r>
                      <a:rPr lang="en-US" altLang="zh-CN" i="1" dirty="0" smtClean="0">
                        <a:latin typeface="Cambria Math" panose="02040503050406030204" pitchFamily="18" charset="0"/>
                      </a:rPr>
                      <m:t>𝑤</m:t>
                    </m:r>
                    <m:r>
                      <a:rPr lang="en-US" altLang="zh-CN" b="0" i="1" dirty="0" smtClean="0">
                        <a:latin typeface="Cambria Math" panose="02040503050406030204" pitchFamily="18" charset="0"/>
                      </a:rPr>
                      <m:t>≤</m:t>
                    </m:r>
                    <m:r>
                      <a:rPr lang="en-US" altLang="zh-CN" i="1" dirty="0" smtClean="0">
                        <a:latin typeface="Cambria Math" panose="02040503050406030204" pitchFamily="18" charset="0"/>
                      </a:rPr>
                      <m:t>𝑇</m:t>
                    </m:r>
                  </m:oMath>
                </a14:m>
                <a:r>
                  <a:rPr lang="zh-CN" altLang="en-US" dirty="0"/>
                  <a:t>，那么我们每次选</a:t>
                </a:r>
                <a14:m>
                  <m:oMath xmlns:m="http://schemas.openxmlformats.org/officeDocument/2006/math">
                    <m:r>
                      <a:rPr lang="en-US" altLang="zh-CN" i="1" dirty="0" smtClean="0">
                        <a:latin typeface="Cambria Math" panose="02040503050406030204" pitchFamily="18" charset="0"/>
                      </a:rPr>
                      <m:t>(</m:t>
                    </m:r>
                    <m:r>
                      <m:rPr>
                        <m:sty m:val="p"/>
                      </m:rPr>
                      <a:rPr lang="en-US" altLang="zh-CN" i="1" dirty="0" smtClean="0">
                        <a:latin typeface="Cambria Math" panose="02040503050406030204" pitchFamily="18" charset="0"/>
                      </a:rPr>
                      <m:t>min</m:t>
                    </m:r>
                    <m:r>
                      <a:rPr lang="en-US" altLang="zh-CN" i="1" dirty="0" smtClean="0">
                        <a:latin typeface="Cambria Math" panose="02040503050406030204" pitchFamily="18" charset="0"/>
                      </a:rPr>
                      <m:t>⁡(</m:t>
                    </m:r>
                    <m:r>
                      <a:rPr lang="en-US" altLang="zh-CN" i="1" dirty="0" err="1" smtClean="0">
                        <a:latin typeface="Cambria Math" panose="02040503050406030204" pitchFamily="18" charset="0"/>
                      </a:rPr>
                      <m:t>𝑙</m:t>
                    </m:r>
                    <m:r>
                      <a:rPr lang="en-US" altLang="zh-CN" i="1" dirty="0" err="1" smtClean="0">
                        <a:latin typeface="Cambria Math" panose="02040503050406030204" pitchFamily="18" charset="0"/>
                      </a:rPr>
                      <m:t>,</m:t>
                    </m:r>
                    <m:r>
                      <a:rPr lang="en-US" altLang="zh-CN" i="1" dirty="0" err="1" smtClean="0">
                        <a:latin typeface="Cambria Math" panose="02040503050406030204" pitchFamily="18" charset="0"/>
                      </a:rPr>
                      <m:t>𝑤</m:t>
                    </m:r>
                    <m:r>
                      <a:rPr lang="en-US" altLang="zh-CN" i="1" dirty="0" smtClean="0">
                        <a:latin typeface="Cambria Math" panose="02040503050406030204" pitchFamily="18" charset="0"/>
                      </a:rPr>
                      <m:t>),</m:t>
                    </m:r>
                    <m:r>
                      <m:rPr>
                        <m:sty m:val="p"/>
                      </m:rPr>
                      <a:rPr lang="en-US" altLang="zh-CN" i="1" dirty="0" smtClean="0">
                        <a:latin typeface="Cambria Math" panose="02040503050406030204" pitchFamily="18" charset="0"/>
                      </a:rPr>
                      <m:t>min</m:t>
                    </m:r>
                    <m:r>
                      <a:rPr lang="en-US" altLang="zh-CN" i="1" dirty="0" smtClean="0">
                        <a:latin typeface="Cambria Math" panose="02040503050406030204" pitchFamily="18" charset="0"/>
                      </a:rPr>
                      <m:t>⁡(</m:t>
                    </m:r>
                    <m:r>
                      <a:rPr lang="en-US" altLang="zh-CN" i="1" dirty="0" err="1" smtClean="0">
                        <a:latin typeface="Cambria Math" panose="02040503050406030204" pitchFamily="18" charset="0"/>
                      </a:rPr>
                      <m:t>𝑙</m:t>
                    </m:r>
                    <m:r>
                      <a:rPr lang="en-US" altLang="zh-CN" i="1" dirty="0" err="1" smtClean="0">
                        <a:latin typeface="Cambria Math" panose="02040503050406030204" pitchFamily="18" charset="0"/>
                      </a:rPr>
                      <m:t>,</m:t>
                    </m:r>
                    <m:r>
                      <a:rPr lang="en-US" altLang="zh-CN" i="1" dirty="0" err="1" smtClean="0">
                        <a:latin typeface="Cambria Math" panose="02040503050406030204" pitchFamily="18" charset="0"/>
                      </a:rPr>
                      <m:t>𝑤</m:t>
                    </m:r>
                    <m:r>
                      <a:rPr lang="en-US" altLang="zh-CN" i="1" dirty="0" smtClean="0">
                        <a:latin typeface="Cambria Math" panose="02040503050406030204" pitchFamily="18" charset="0"/>
                      </a:rPr>
                      <m:t>),</m:t>
                    </m:r>
                    <m:r>
                      <a:rPr lang="en-US" altLang="zh-CN" i="1" dirty="0" smtClean="0">
                        <a:latin typeface="Cambria Math" panose="02040503050406030204" pitchFamily="18" charset="0"/>
                      </a:rPr>
                      <m:t>h</m:t>
                    </m:r>
                    <m:r>
                      <a:rPr lang="en-US" altLang="zh-CN" i="1" dirty="0" smtClean="0">
                        <a:latin typeface="Cambria Math" panose="02040503050406030204" pitchFamily="18" charset="0"/>
                      </a:rPr>
                      <m:t>)</m:t>
                    </m:r>
                  </m:oMath>
                </a14:m>
                <a:r>
                  <a:rPr lang="zh-CN" altLang="en-US" dirty="0"/>
                  <a:t>的长方体，那么每次</a:t>
                </a:r>
                <a14:m>
                  <m:oMath xmlns:m="http://schemas.openxmlformats.org/officeDocument/2006/math">
                    <m:r>
                      <a:rPr lang="en-US" altLang="zh-CN" i="1" dirty="0" smtClean="0">
                        <a:latin typeface="Cambria Math" panose="02040503050406030204" pitchFamily="18" charset="0"/>
                      </a:rPr>
                      <m:t>𝑙</m:t>
                    </m:r>
                    <m:r>
                      <a:rPr lang="en-US" altLang="zh-CN" i="1" dirty="0" smtClean="0">
                        <a:latin typeface="Cambria Math" panose="02040503050406030204" pitchFamily="18" charset="0"/>
                      </a:rPr>
                      <m:t>,</m:t>
                    </m:r>
                    <m:r>
                      <a:rPr lang="en-US" altLang="zh-CN" i="1" dirty="0" smtClean="0">
                        <a:latin typeface="Cambria Math" panose="02040503050406030204" pitchFamily="18" charset="0"/>
                      </a:rPr>
                      <m:t>𝑤</m:t>
                    </m:r>
                  </m:oMath>
                </a14:m>
                <a:r>
                  <a:rPr lang="zh-CN" altLang="en-US" dirty="0"/>
                  <a:t>至少一个减少</a:t>
                </a:r>
                <a14:m>
                  <m:oMath xmlns:m="http://schemas.openxmlformats.org/officeDocument/2006/math">
                    <m:r>
                      <m:rPr>
                        <m:sty m:val="p"/>
                      </m:rPr>
                      <a:rPr lang="en-US" altLang="zh-CN" i="1" dirty="0" smtClean="0">
                        <a:latin typeface="Cambria Math" panose="02040503050406030204" pitchFamily="18" charset="0"/>
                      </a:rPr>
                      <m:t>min</m:t>
                    </m:r>
                    <m:r>
                      <a:rPr lang="en-US" altLang="zh-CN" i="1" dirty="0" smtClean="0">
                        <a:latin typeface="Cambria Math" panose="02040503050406030204" pitchFamily="18" charset="0"/>
                      </a:rPr>
                      <m:t>⁡(</m:t>
                    </m:r>
                    <m:r>
                      <a:rPr lang="en-US" altLang="zh-CN" i="1" dirty="0" err="1" smtClean="0">
                        <a:latin typeface="Cambria Math" panose="02040503050406030204" pitchFamily="18" charset="0"/>
                      </a:rPr>
                      <m:t>𝑙</m:t>
                    </m:r>
                    <m:r>
                      <a:rPr lang="en-US" altLang="zh-CN" i="1" dirty="0" err="1" smtClean="0">
                        <a:latin typeface="Cambria Math" panose="02040503050406030204" pitchFamily="18" charset="0"/>
                      </a:rPr>
                      <m:t>,</m:t>
                    </m:r>
                    <m:r>
                      <a:rPr lang="en-US" altLang="zh-CN" i="1" dirty="0" err="1" smtClean="0">
                        <a:latin typeface="Cambria Math" panose="02040503050406030204" pitchFamily="18" charset="0"/>
                      </a:rPr>
                      <m:t>𝑤</m:t>
                    </m:r>
                    <m:r>
                      <a:rPr lang="en-US" altLang="zh-CN" i="1" dirty="0" smtClean="0">
                        <a:latin typeface="Cambria Math" panose="02040503050406030204" pitchFamily="18" charset="0"/>
                      </a:rPr>
                      <m:t>)</m:t>
                    </m:r>
                  </m:oMath>
                </a14:m>
                <a:r>
                  <a:rPr lang="en-US" altLang="zh-CN" dirty="0"/>
                  <a:t>,</a:t>
                </a:r>
                <a:r>
                  <a:rPr lang="zh-CN" altLang="en-US" dirty="0"/>
                  <a:t>最多</a:t>
                </a:r>
                <a14:m>
                  <m:oMath xmlns:m="http://schemas.openxmlformats.org/officeDocument/2006/math">
                    <m:r>
                      <a:rPr lang="en-US" altLang="zh-CN" i="1" dirty="0" smtClean="0">
                        <a:latin typeface="Cambria Math" panose="02040503050406030204" pitchFamily="18" charset="0"/>
                      </a:rPr>
                      <m:t>2</m:t>
                    </m:r>
                    <m:r>
                      <a:rPr lang="en-US" altLang="zh-CN" i="1" dirty="0" smtClean="0">
                        <a:latin typeface="Cambria Math" panose="02040503050406030204" pitchFamily="18" charset="0"/>
                      </a:rPr>
                      <m:t>𝑇</m:t>
                    </m:r>
                  </m:oMath>
                </a14:m>
                <a:r>
                  <a:rPr lang="zh-CN" altLang="en-US" dirty="0"/>
                  <a:t>次</a:t>
                </a:r>
                <a:r>
                  <a:rPr lang="en-US" altLang="zh-CN" dirty="0"/>
                  <a:t>.</a:t>
                </a:r>
                <a:br>
                  <a:rPr lang="zh-CN" altLang="en-US" dirty="0"/>
                </a:br>
                <a:endParaRPr lang="en-US" altLang="zh-CN" dirty="0"/>
              </a:p>
              <a:p>
                <a:r>
                  <a:rPr lang="zh-CN" altLang="en-US" dirty="0"/>
                  <a:t>如果</a:t>
                </a:r>
                <a14:m>
                  <m:oMath xmlns:m="http://schemas.openxmlformats.org/officeDocument/2006/math">
                    <m:r>
                      <a:rPr lang="en-US" altLang="zh-CN" i="1" dirty="0" smtClean="0">
                        <a:latin typeface="Cambria Math" panose="02040503050406030204" pitchFamily="18" charset="0"/>
                      </a:rPr>
                      <m:t>𝑤</m:t>
                    </m:r>
                    <m:r>
                      <a:rPr lang="en-US" altLang="zh-CN" i="1" dirty="0" smtClean="0">
                        <a:latin typeface="Cambria Math" panose="02040503050406030204" pitchFamily="18" charset="0"/>
                      </a:rPr>
                      <m:t>&gt;</m:t>
                    </m:r>
                    <m:r>
                      <a:rPr lang="en-US" altLang="zh-CN" i="1" dirty="0" smtClean="0">
                        <a:latin typeface="Cambria Math" panose="02040503050406030204" pitchFamily="18" charset="0"/>
                      </a:rPr>
                      <m:t>𝑇</m:t>
                    </m:r>
                  </m:oMath>
                </a14:m>
                <a:r>
                  <a:rPr lang="zh-CN" altLang="en-US" dirty="0"/>
                  <a:t>，那么我们每次选</a:t>
                </a:r>
                <a14:m>
                  <m:oMath xmlns:m="http://schemas.openxmlformats.org/officeDocument/2006/math">
                    <m:r>
                      <a:rPr lang="en-US" altLang="zh-CN" i="1" dirty="0" smtClean="0">
                        <a:latin typeface="Cambria Math" panose="02040503050406030204" pitchFamily="18" charset="0"/>
                      </a:rPr>
                      <m:t>(</m:t>
                    </m:r>
                    <m:r>
                      <a:rPr lang="en-US" altLang="zh-CN" i="1" dirty="0" err="1" smtClean="0">
                        <a:latin typeface="Cambria Math" panose="02040503050406030204" pitchFamily="18" charset="0"/>
                      </a:rPr>
                      <m:t>𝑙</m:t>
                    </m:r>
                    <m:r>
                      <a:rPr lang="en-US" altLang="zh-CN" i="1" dirty="0" err="1" smtClean="0">
                        <a:latin typeface="Cambria Math" panose="02040503050406030204" pitchFamily="18" charset="0"/>
                      </a:rPr>
                      <m:t>,</m:t>
                    </m:r>
                    <m:r>
                      <m:rPr>
                        <m:sty m:val="p"/>
                      </m:rPr>
                      <a:rPr lang="en-US" altLang="zh-CN" i="1" dirty="0" err="1" smtClean="0">
                        <a:latin typeface="Cambria Math" panose="02040503050406030204" pitchFamily="18" charset="0"/>
                      </a:rPr>
                      <m:t>min</m:t>
                    </m:r>
                    <m:r>
                      <a:rPr lang="en-US" altLang="zh-CN" i="1" dirty="0" smtClean="0">
                        <a:latin typeface="Cambria Math" panose="02040503050406030204" pitchFamily="18" charset="0"/>
                      </a:rPr>
                      <m:t>⁡(</m:t>
                    </m:r>
                    <m:r>
                      <a:rPr lang="en-US" altLang="zh-CN" i="1" dirty="0" err="1" smtClean="0">
                        <a:latin typeface="Cambria Math" panose="02040503050406030204" pitchFamily="18" charset="0"/>
                      </a:rPr>
                      <m:t>𝑤</m:t>
                    </m:r>
                    <m:r>
                      <a:rPr lang="en-US" altLang="zh-CN" i="1" dirty="0" err="1" smtClean="0">
                        <a:latin typeface="Cambria Math" panose="02040503050406030204" pitchFamily="18" charset="0"/>
                      </a:rPr>
                      <m:t>,</m:t>
                    </m:r>
                    <m:r>
                      <a:rPr lang="en-US" altLang="zh-CN" i="1" dirty="0" err="1" smtClean="0">
                        <a:latin typeface="Cambria Math" panose="02040503050406030204" pitchFamily="18" charset="0"/>
                      </a:rPr>
                      <m:t>h</m:t>
                    </m:r>
                    <m:r>
                      <a:rPr lang="en-US" altLang="zh-CN" i="1" dirty="0" smtClean="0">
                        <a:latin typeface="Cambria Math" panose="02040503050406030204" pitchFamily="18" charset="0"/>
                      </a:rPr>
                      <m:t>),</m:t>
                    </m:r>
                    <m:r>
                      <m:rPr>
                        <m:sty m:val="p"/>
                      </m:rPr>
                      <a:rPr lang="en-US" altLang="zh-CN" i="1" dirty="0" smtClean="0">
                        <a:latin typeface="Cambria Math" panose="02040503050406030204" pitchFamily="18" charset="0"/>
                      </a:rPr>
                      <m:t>min</m:t>
                    </m:r>
                    <m:r>
                      <a:rPr lang="en-US" altLang="zh-CN" i="1" dirty="0" smtClean="0">
                        <a:latin typeface="Cambria Math" panose="02040503050406030204" pitchFamily="18" charset="0"/>
                      </a:rPr>
                      <m:t>⁡(</m:t>
                    </m:r>
                    <m:r>
                      <a:rPr lang="en-US" altLang="zh-CN" i="1" dirty="0" err="1" smtClean="0">
                        <a:latin typeface="Cambria Math" panose="02040503050406030204" pitchFamily="18" charset="0"/>
                      </a:rPr>
                      <m:t>𝑤</m:t>
                    </m:r>
                    <m:r>
                      <a:rPr lang="en-US" altLang="zh-CN" i="1" dirty="0" err="1" smtClean="0">
                        <a:latin typeface="Cambria Math" panose="02040503050406030204" pitchFamily="18" charset="0"/>
                      </a:rPr>
                      <m:t>,</m:t>
                    </m:r>
                    <m:r>
                      <a:rPr lang="en-US" altLang="zh-CN" i="1" dirty="0" err="1" smtClean="0">
                        <a:latin typeface="Cambria Math" panose="02040503050406030204" pitchFamily="18" charset="0"/>
                      </a:rPr>
                      <m:t>h</m:t>
                    </m:r>
                    <m:r>
                      <a:rPr lang="en-US" altLang="zh-CN" i="1" dirty="0" smtClean="0">
                        <a:latin typeface="Cambria Math" panose="02040503050406030204" pitchFamily="18" charset="0"/>
                      </a:rPr>
                      <m:t>))</m:t>
                    </m:r>
                  </m:oMath>
                </a14:m>
                <a:r>
                  <a:rPr lang="en-US" altLang="zh-CN" dirty="0"/>
                  <a:t>,</a:t>
                </a:r>
                <a:r>
                  <a:rPr lang="zh-CN" altLang="en-US" dirty="0"/>
                  <a:t>直到      </a:t>
                </a:r>
                <a14:m>
                  <m:oMath xmlns:m="http://schemas.openxmlformats.org/officeDocument/2006/math">
                    <m:r>
                      <a:rPr lang="en-US" altLang="zh-CN" i="1" dirty="0" smtClean="0">
                        <a:latin typeface="Cambria Math" panose="02040503050406030204" pitchFamily="18" charset="0"/>
                      </a:rPr>
                      <m:t>𝑤</m:t>
                    </m:r>
                    <m:r>
                      <a:rPr lang="en-US" altLang="zh-CN" b="0" i="1" dirty="0" smtClean="0">
                        <a:latin typeface="Cambria Math" panose="02040503050406030204" pitchFamily="18" charset="0"/>
                      </a:rPr>
                      <m:t>≤</m:t>
                    </m:r>
                    <m:r>
                      <a:rPr lang="en-US" altLang="zh-CN" i="1" dirty="0" smtClean="0">
                        <a:latin typeface="Cambria Math" panose="02040503050406030204" pitchFamily="18" charset="0"/>
                      </a:rPr>
                      <m:t>𝑇</m:t>
                    </m:r>
                  </m:oMath>
                </a14:m>
                <a:r>
                  <a:rPr lang="en-US" altLang="zh-CN" dirty="0"/>
                  <a:t>, </a:t>
                </a:r>
                <a:r>
                  <a:rPr lang="zh-CN" altLang="en-US" dirty="0"/>
                  <a:t>那么</a:t>
                </a:r>
                <a14:m>
                  <m:oMath xmlns:m="http://schemas.openxmlformats.org/officeDocument/2006/math">
                    <m:r>
                      <a:rPr lang="en-US" altLang="zh-CN" i="1" dirty="0" smtClean="0">
                        <a:latin typeface="Cambria Math" panose="02040503050406030204" pitchFamily="18" charset="0"/>
                      </a:rPr>
                      <m:t>𝑤</m:t>
                    </m:r>
                    <m:r>
                      <a:rPr lang="en-US" altLang="zh-CN" i="1" dirty="0" smtClean="0">
                        <a:latin typeface="Cambria Math" panose="02040503050406030204" pitchFamily="18" charset="0"/>
                      </a:rPr>
                      <m:t>,</m:t>
                    </m:r>
                    <m:r>
                      <a:rPr lang="en-US" altLang="zh-CN" i="1" dirty="0" smtClean="0">
                        <a:latin typeface="Cambria Math" panose="02040503050406030204" pitchFamily="18" charset="0"/>
                      </a:rPr>
                      <m:t>h</m:t>
                    </m:r>
                  </m:oMath>
                </a14:m>
                <a:r>
                  <a:rPr lang="zh-CN" altLang="en-US" dirty="0"/>
                  <a:t>每次至少一维减去</a:t>
                </a:r>
                <a14:m>
                  <m:oMath xmlns:m="http://schemas.openxmlformats.org/officeDocument/2006/math">
                    <m:r>
                      <a:rPr lang="en-US" altLang="zh-CN" i="1" dirty="0" smtClean="0">
                        <a:latin typeface="Cambria Math" panose="02040503050406030204" pitchFamily="18" charset="0"/>
                      </a:rPr>
                      <m:t>𝑇</m:t>
                    </m:r>
                  </m:oMath>
                </a14:m>
                <a:r>
                  <a:rPr lang="en-US" altLang="zh-CN" dirty="0"/>
                  <a:t>,</a:t>
                </a:r>
                <a:r>
                  <a:rPr lang="zh-CN" altLang="en-US" dirty="0"/>
                  <a:t>最多</a:t>
                </a:r>
                <a14:m>
                  <m:oMath xmlns:m="http://schemas.openxmlformats.org/officeDocument/2006/math">
                    <m:f>
                      <m:fPr>
                        <m:ctrlPr>
                          <a:rPr lang="en-US" altLang="zh-CN" i="1" dirty="0" smtClean="0">
                            <a:latin typeface="Cambria Math" panose="02040503050406030204" pitchFamily="18" charset="0"/>
                          </a:rPr>
                        </m:ctrlPr>
                      </m:fPr>
                      <m:num>
                        <m:r>
                          <a:rPr lang="en-US" altLang="zh-CN" i="1" dirty="0" smtClean="0">
                            <a:latin typeface="Cambria Math" panose="02040503050406030204" pitchFamily="18" charset="0"/>
                          </a:rPr>
                          <m:t>2</m:t>
                        </m:r>
                        <m:r>
                          <a:rPr lang="en-US" altLang="zh-CN" i="1" dirty="0" smtClean="0">
                            <a:latin typeface="Cambria Math" panose="02040503050406030204" pitchFamily="18" charset="0"/>
                          </a:rPr>
                          <m:t>𝑒</m:t>
                        </m:r>
                        <m:r>
                          <a:rPr lang="en-US" altLang="zh-CN" i="1" dirty="0" smtClean="0">
                            <a:latin typeface="Cambria Math" panose="02040503050406030204" pitchFamily="18" charset="0"/>
                          </a:rPr>
                          <m:t>9</m:t>
                        </m:r>
                      </m:num>
                      <m:den>
                        <m:r>
                          <a:rPr lang="en-US" altLang="zh-CN" i="1" dirty="0" smtClean="0">
                            <a:latin typeface="Cambria Math" panose="02040503050406030204" pitchFamily="18" charset="0"/>
                          </a:rPr>
                          <m:t>𝑇</m:t>
                        </m:r>
                      </m:den>
                    </m:f>
                  </m:oMath>
                </a14:m>
                <a:r>
                  <a:rPr lang="zh-CN" altLang="en-US" dirty="0"/>
                  <a:t>次，当</a:t>
                </a:r>
                <a14:m>
                  <m:oMath xmlns:m="http://schemas.openxmlformats.org/officeDocument/2006/math">
                    <m:r>
                      <a:rPr lang="en-US" altLang="zh-CN" i="1" dirty="0" smtClean="0">
                        <a:latin typeface="Cambria Math" panose="02040503050406030204" pitchFamily="18" charset="0"/>
                      </a:rPr>
                      <m:t>𝑤</m:t>
                    </m:r>
                    <m:r>
                      <a:rPr lang="en-US" altLang="zh-CN" b="0" i="1" dirty="0" smtClean="0">
                        <a:latin typeface="Cambria Math" panose="02040503050406030204" pitchFamily="18" charset="0"/>
                      </a:rPr>
                      <m:t>≤</m:t>
                    </m:r>
                    <m:r>
                      <a:rPr lang="en-US" altLang="zh-CN" i="1" dirty="0" smtClean="0">
                        <a:latin typeface="Cambria Math" panose="02040503050406030204" pitchFamily="18" charset="0"/>
                      </a:rPr>
                      <m:t>𝑇</m:t>
                    </m:r>
                  </m:oMath>
                </a14:m>
                <a:r>
                  <a:rPr lang="zh-CN" altLang="en-US" dirty="0"/>
                  <a:t>时再用第一种，因此总共</a:t>
                </a:r>
                <a14:m>
                  <m:oMath xmlns:m="http://schemas.openxmlformats.org/officeDocument/2006/math">
                    <m:f>
                      <m:fPr>
                        <m:ctrlPr>
                          <a:rPr lang="en-US" altLang="zh-CN" i="1" dirty="0" smtClean="0">
                            <a:latin typeface="Cambria Math" panose="02040503050406030204" pitchFamily="18" charset="0"/>
                          </a:rPr>
                        </m:ctrlPr>
                      </m:fPr>
                      <m:num>
                        <m:r>
                          <a:rPr lang="en-US" altLang="zh-CN" i="1" dirty="0" smtClean="0">
                            <a:latin typeface="Cambria Math" panose="02040503050406030204" pitchFamily="18" charset="0"/>
                          </a:rPr>
                          <m:t>2</m:t>
                        </m:r>
                        <m:r>
                          <a:rPr lang="en-US" altLang="zh-CN" i="1" dirty="0" smtClean="0">
                            <a:latin typeface="Cambria Math" panose="02040503050406030204" pitchFamily="18" charset="0"/>
                          </a:rPr>
                          <m:t>𝑒</m:t>
                        </m:r>
                        <m:r>
                          <a:rPr lang="en-US" altLang="zh-CN" i="1" dirty="0" smtClean="0">
                            <a:latin typeface="Cambria Math" panose="02040503050406030204" pitchFamily="18" charset="0"/>
                          </a:rPr>
                          <m:t>9</m:t>
                        </m:r>
                      </m:num>
                      <m:den>
                        <m:r>
                          <a:rPr lang="en-US" altLang="zh-CN" i="1" dirty="0" smtClean="0">
                            <a:latin typeface="Cambria Math" panose="02040503050406030204" pitchFamily="18" charset="0"/>
                          </a:rPr>
                          <m:t>𝑇</m:t>
                        </m:r>
                      </m:den>
                    </m:f>
                    <m:r>
                      <a:rPr lang="en-US" altLang="zh-CN" i="1" dirty="0" smtClean="0">
                        <a:latin typeface="Cambria Math" panose="02040503050406030204" pitchFamily="18" charset="0"/>
                      </a:rPr>
                      <m:t>+2</m:t>
                    </m:r>
                    <m:r>
                      <a:rPr lang="en-US" altLang="zh-CN" i="1" dirty="0" smtClean="0">
                        <a:latin typeface="Cambria Math" panose="02040503050406030204" pitchFamily="18" charset="0"/>
                      </a:rPr>
                      <m:t>𝑇</m:t>
                    </m:r>
                  </m:oMath>
                </a14:m>
                <a:r>
                  <a:rPr lang="en-US" altLang="zh-CN" dirty="0"/>
                  <a:t>,</a:t>
                </a:r>
                <a:r>
                  <a:rPr lang="zh-CN" altLang="en-US" dirty="0"/>
                  <a:t>选取</a:t>
                </a:r>
                <a14:m>
                  <m:oMath xmlns:m="http://schemas.openxmlformats.org/officeDocument/2006/math">
                    <m:r>
                      <a:rPr lang="en-US" altLang="zh-CN" i="1" dirty="0" smtClean="0">
                        <a:latin typeface="Cambria Math" panose="02040503050406030204" pitchFamily="18" charset="0"/>
                      </a:rPr>
                      <m:t>𝑇</m:t>
                    </m:r>
                    <m:r>
                      <a:rPr lang="en-US" altLang="zh-CN" i="1" dirty="0" smtClean="0">
                        <a:latin typeface="Cambria Math" panose="02040503050406030204" pitchFamily="18" charset="0"/>
                      </a:rPr>
                      <m:t>=</m:t>
                    </m:r>
                    <m:r>
                      <a:rPr lang="en-US" altLang="zh-CN" i="1" dirty="0" smtClean="0">
                        <a:latin typeface="Cambria Math" panose="02040503050406030204" pitchFamily="18" charset="0"/>
                      </a:rPr>
                      <m:t>𝑠𝑞𝑟𝑡</m:t>
                    </m:r>
                    <m:r>
                      <a:rPr lang="en-US" altLang="zh-CN" i="1" dirty="0" smtClean="0">
                        <a:latin typeface="Cambria Math" panose="02040503050406030204" pitchFamily="18" charset="0"/>
                      </a:rPr>
                      <m:t>(1</m:t>
                    </m:r>
                    <m:r>
                      <a:rPr lang="en-US" altLang="zh-CN" i="1" dirty="0" smtClean="0">
                        <a:latin typeface="Cambria Math" panose="02040503050406030204" pitchFamily="18" charset="0"/>
                      </a:rPr>
                      <m:t>𝑒</m:t>
                    </m:r>
                    <m:r>
                      <a:rPr lang="en-US" altLang="zh-CN" i="1" dirty="0" smtClean="0">
                        <a:latin typeface="Cambria Math" panose="02040503050406030204" pitchFamily="18" charset="0"/>
                      </a:rPr>
                      <m:t>9)</m:t>
                    </m:r>
                  </m:oMath>
                </a14:m>
                <a:r>
                  <a:rPr lang="zh-CN" altLang="en-US" dirty="0"/>
                  <a:t>即可</a:t>
                </a:r>
                <a:r>
                  <a:rPr lang="en-US" altLang="zh-CN" dirty="0"/>
                  <a:t>.</a:t>
                </a:r>
              </a:p>
              <a:p>
                <a:r>
                  <a:rPr lang="zh-CN" altLang="en-US" dirty="0"/>
                  <a:t>实际上因为是辗转相除，不会到</a:t>
                </a:r>
                <a14:m>
                  <m:oMath xmlns:m="http://schemas.openxmlformats.org/officeDocument/2006/math">
                    <m:r>
                      <a:rPr lang="en-US" altLang="zh-CN" i="1" dirty="0" smtClean="0">
                        <a:latin typeface="Cambria Math" panose="02040503050406030204" pitchFamily="18" charset="0"/>
                      </a:rPr>
                      <m:t>2</m:t>
                    </m:r>
                    <m:r>
                      <a:rPr lang="en-US" altLang="zh-CN" i="1" dirty="0" smtClean="0">
                        <a:latin typeface="Cambria Math" panose="02040503050406030204" pitchFamily="18" charset="0"/>
                      </a:rPr>
                      <m:t>𝑇</m:t>
                    </m:r>
                  </m:oMath>
                </a14:m>
                <a:r>
                  <a:rPr lang="zh-CN" altLang="en-US" dirty="0"/>
                  <a:t>，最多是</a:t>
                </a:r>
                <a14:m>
                  <m:oMath xmlns:m="http://schemas.openxmlformats.org/officeDocument/2006/math">
                    <m:r>
                      <a:rPr lang="en-US" altLang="zh-CN" i="1" dirty="0" smtClean="0">
                        <a:latin typeface="Cambria Math" panose="02040503050406030204" pitchFamily="18" charset="0"/>
                      </a:rPr>
                      <m:t>𝑇</m:t>
                    </m:r>
                  </m:oMath>
                </a14:m>
                <a:r>
                  <a:rPr lang="zh-CN" altLang="en-US" dirty="0"/>
                  <a:t>（在</a:t>
                </a:r>
                <a14:m>
                  <m:oMath xmlns:m="http://schemas.openxmlformats.org/officeDocument/2006/math">
                    <m:r>
                      <a:rPr lang="en-US" altLang="zh-CN" i="1" dirty="0" smtClean="0">
                        <a:latin typeface="Cambria Math" panose="02040503050406030204" pitchFamily="18" charset="0"/>
                      </a:rPr>
                      <m:t>(1, </m:t>
                    </m:r>
                    <m:r>
                      <a:rPr lang="en-US" altLang="zh-CN" i="1" dirty="0" smtClean="0">
                        <a:latin typeface="Cambria Math" panose="02040503050406030204" pitchFamily="18" charset="0"/>
                      </a:rPr>
                      <m:t>𝑇</m:t>
                    </m:r>
                    <m:r>
                      <a:rPr lang="en-US" altLang="zh-CN" i="1" dirty="0" smtClean="0">
                        <a:latin typeface="Cambria Math" panose="02040503050406030204" pitchFamily="18" charset="0"/>
                      </a:rPr>
                      <m:t>)</m:t>
                    </m:r>
                  </m:oMath>
                </a14:m>
                <a:r>
                  <a:rPr lang="zh-CN" altLang="en-US"/>
                  <a:t>的时候）</a:t>
                </a:r>
                <a:br>
                  <a:rPr lang="zh-CN" altLang="en-US" dirty="0"/>
                </a:br>
                <a:endParaRPr lang="zh-CN" altLang="en-US" dirty="0"/>
              </a:p>
            </p:txBody>
          </p:sp>
        </mc:Choice>
        <mc:Fallback>
          <p:sp>
            <p:nvSpPr>
              <p:cNvPr id="3" name="内容占位符 2">
                <a:extLst>
                  <a:ext uri="{FF2B5EF4-FFF2-40B4-BE49-F238E27FC236}">
                    <a16:creationId xmlns:a16="http://schemas.microsoft.com/office/drawing/2014/main" id="{8064EE7C-CB66-3C47-749C-9B96B8B1FD58}"/>
                  </a:ext>
                </a:extLst>
              </p:cNvPr>
              <p:cNvSpPr>
                <a:spLocks noGrp="1" noRot="1" noChangeAspect="1" noMove="1" noResize="1" noEditPoints="1" noAdjustHandles="1" noChangeArrowheads="1" noChangeShapeType="1" noTextEdit="1"/>
              </p:cNvSpPr>
              <p:nvPr>
                <p:ph idx="1"/>
              </p:nvPr>
            </p:nvSpPr>
            <p:spPr>
              <a:blipFill>
                <a:blip r:embed="rId2"/>
                <a:stretch>
                  <a:fillRect l="-1043" t="-2381" r="-754"/>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43760496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176"/>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518</TotalTime>
  <Words>2667</Words>
  <Application>Microsoft Office PowerPoint</Application>
  <PresentationFormat>宽屏</PresentationFormat>
  <Paragraphs>158</Paragraphs>
  <Slides>29</Slides>
  <Notes>0</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29</vt:i4>
      </vt:variant>
    </vt:vector>
  </HeadingPairs>
  <TitlesOfParts>
    <vt:vector size="35" baseType="lpstr">
      <vt:lpstr>等线</vt:lpstr>
      <vt:lpstr>等线 Light</vt:lpstr>
      <vt:lpstr>Arial</vt:lpstr>
      <vt:lpstr>Cambria Math</vt:lpstr>
      <vt:lpstr>Times New Roman</vt:lpstr>
      <vt:lpstr>Office 主题​​</vt:lpstr>
      <vt:lpstr>电子科技大学第二十一届 ACM-ICPC程序设计竞赛 – 决赛题解</vt:lpstr>
      <vt:lpstr>A - Inverse Pairs of Binary Strings</vt:lpstr>
      <vt:lpstr>A - Inverse Pairs of Binary Strings</vt:lpstr>
      <vt:lpstr>B. card sum</vt:lpstr>
      <vt:lpstr>B. card sum</vt:lpstr>
      <vt:lpstr>B. card sum</vt:lpstr>
      <vt:lpstr>B. card sum</vt:lpstr>
      <vt:lpstr>C. Delivery Robot</vt:lpstr>
      <vt:lpstr>C. Delivery Robot</vt:lpstr>
      <vt:lpstr>C. Delivery Robot</vt:lpstr>
      <vt:lpstr>D -Binary Subsequence </vt:lpstr>
      <vt:lpstr>D -Binary Subsequence </vt:lpstr>
      <vt:lpstr>D -Binary Subsequence </vt:lpstr>
      <vt:lpstr>D -Binary Subsequence </vt:lpstr>
      <vt:lpstr>E - Course Selection</vt:lpstr>
      <vt:lpstr>E - Course Selection</vt:lpstr>
      <vt:lpstr>E - Course Selection</vt:lpstr>
      <vt:lpstr>E - Course Selection</vt:lpstr>
      <vt:lpstr>F - “Mode” but “Low Space”?</vt:lpstr>
      <vt:lpstr>G - Josephus Problem 2</vt:lpstr>
      <vt:lpstr>G - Josephus Problem 2</vt:lpstr>
      <vt:lpstr>G - Josephus Problem 2</vt:lpstr>
      <vt:lpstr>G - Josephus Problem 2</vt:lpstr>
      <vt:lpstr>G - Josephus Problem 2</vt:lpstr>
      <vt:lpstr>G - Josephus Problem 2</vt:lpstr>
      <vt:lpstr>H – Morning ECO, Evening EMO</vt:lpstr>
      <vt:lpstr>I - W-shaped Rail Fence Cipher</vt:lpstr>
      <vt:lpstr>J - Song board </vt:lpstr>
      <vt:lpstr>K – Da Capo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Yi Jingwei</dc:creator>
  <cp:lastModifiedBy>Yi Jingwei</cp:lastModifiedBy>
  <cp:revision>28</cp:revision>
  <dcterms:created xsi:type="dcterms:W3CDTF">2023-04-10T07:59:16Z</dcterms:created>
  <dcterms:modified xsi:type="dcterms:W3CDTF">2023-04-16T08:52:33Z</dcterms:modified>
</cp:coreProperties>
</file>